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3" r:id="rId7"/>
    <p:sldId id="264" r:id="rId8"/>
    <p:sldId id="28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8" r:id="rId22"/>
    <p:sldId id="280" r:id="rId23"/>
    <p:sldId id="282" r:id="rId24"/>
    <p:sldId id="283" r:id="rId25"/>
    <p:sldId id="284" r:id="rId26"/>
    <p:sldId id="285" r:id="rId27"/>
    <p:sldId id="286" r:id="rId28"/>
  </p:sldIdLst>
  <p:sldSz cx="9144000" cy="6858000" type="screen4x3"/>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A7E3CA-7754-4B88-B530-009D0912B42F}">
          <p14:sldIdLst>
            <p14:sldId id="256"/>
            <p14:sldId id="259"/>
            <p14:sldId id="258"/>
            <p14:sldId id="260"/>
            <p14:sldId id="261"/>
            <p14:sldId id="263"/>
            <p14:sldId id="264"/>
            <p14:sldId id="287"/>
            <p14:sldId id="268"/>
            <p14:sldId id="269"/>
            <p14:sldId id="270"/>
            <p14:sldId id="271"/>
            <p14:sldId id="272"/>
            <p14:sldId id="273"/>
            <p14:sldId id="274"/>
            <p14:sldId id="275"/>
          </p14:sldIdLst>
        </p14:section>
        <p14:section name="Untitled Section" id="{F80279A1-799B-4CEF-86D2-1F5665265868}">
          <p14:sldIdLst>
            <p14:sldId id="276"/>
            <p14:sldId id="277"/>
            <p14:sldId id="278"/>
            <p14:sldId id="279"/>
            <p14:sldId id="288"/>
            <p14:sldId id="280"/>
            <p14:sldId id="282"/>
            <p14:sldId id="283"/>
            <p14:sldId id="284"/>
            <p14:sldId id="285"/>
            <p14:sldId id="2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5" autoAdjust="0"/>
  </p:normalViewPr>
  <p:slideViewPr>
    <p:cSldViewPr>
      <p:cViewPr varScale="1">
        <p:scale>
          <a:sx n="86" d="100"/>
          <a:sy n="86" d="100"/>
        </p:scale>
        <p:origin x="-109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FA637CA-7345-4889-A691-B1A51A5AAFAB}" type="datetimeFigureOut">
              <a:rPr lang="en-GB" smtClean="0"/>
              <a:t>25/03/2014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1148491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FA637CA-7345-4889-A691-B1A51A5AAFAB}" type="datetimeFigureOut">
              <a:rPr lang="en-GB" smtClean="0"/>
              <a:t>25/03/2014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377095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FA637CA-7345-4889-A691-B1A51A5AAFAB}" type="datetimeFigureOut">
              <a:rPr lang="en-GB" smtClean="0"/>
              <a:t>25/03/2014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161200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FA637CA-7345-4889-A691-B1A51A5AAFAB}" type="datetimeFigureOut">
              <a:rPr lang="en-GB" smtClean="0"/>
              <a:t>25/03/2014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568310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A637CA-7345-4889-A691-B1A51A5AAFAB}" type="datetimeFigureOut">
              <a:rPr lang="en-GB" smtClean="0"/>
              <a:t>25/03/2014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278372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FA637CA-7345-4889-A691-B1A51A5AAFAB}" type="datetimeFigureOut">
              <a:rPr lang="en-GB" smtClean="0"/>
              <a:t>25/03/2014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314072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FA637CA-7345-4889-A691-B1A51A5AAFAB}" type="datetimeFigureOut">
              <a:rPr lang="en-GB" smtClean="0"/>
              <a:t>25/03/2014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28256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FA637CA-7345-4889-A691-B1A51A5AAFAB}" type="datetimeFigureOut">
              <a:rPr lang="en-GB" smtClean="0"/>
              <a:t>25/03/2014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112617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637CA-7345-4889-A691-B1A51A5AAFAB}" type="datetimeFigureOut">
              <a:rPr lang="en-GB" smtClean="0"/>
              <a:t>25/03/2014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202870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A637CA-7345-4889-A691-B1A51A5AAFAB}" type="datetimeFigureOut">
              <a:rPr lang="en-GB" smtClean="0"/>
              <a:t>25/03/2014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364636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A637CA-7345-4889-A691-B1A51A5AAFAB}" type="datetimeFigureOut">
              <a:rPr lang="en-GB" smtClean="0"/>
              <a:t>25/03/2014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4A23A4-052A-44E0-896A-1C0E6E035065}" type="slidenum">
              <a:rPr lang="en-GB" smtClean="0"/>
              <a:t>‹#›</a:t>
            </a:fld>
            <a:endParaRPr lang="en-GB"/>
          </a:p>
        </p:txBody>
      </p:sp>
    </p:spTree>
    <p:extLst>
      <p:ext uri="{BB962C8B-B14F-4D97-AF65-F5344CB8AC3E}">
        <p14:creationId xmlns:p14="http://schemas.microsoft.com/office/powerpoint/2010/main" val="203738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637CA-7345-4889-A691-B1A51A5AAFAB}" type="datetimeFigureOut">
              <a:rPr lang="en-GB" smtClean="0"/>
              <a:t>25/03/2014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A23A4-052A-44E0-896A-1C0E6E035065}" type="slidenum">
              <a:rPr lang="en-GB" smtClean="0"/>
              <a:t>‹#›</a:t>
            </a:fld>
            <a:endParaRPr lang="en-GB"/>
          </a:p>
        </p:txBody>
      </p:sp>
    </p:spTree>
    <p:extLst>
      <p:ext uri="{BB962C8B-B14F-4D97-AF65-F5344CB8AC3E}">
        <p14:creationId xmlns:p14="http://schemas.microsoft.com/office/powerpoint/2010/main" val="118176411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3568" y="620689"/>
            <a:ext cx="7774632" cy="2979762"/>
          </a:xfrm>
        </p:spPr>
        <p:txBody>
          <a:bodyPr/>
          <a:lstStyle/>
          <a:p>
            <a:r>
              <a:rPr lang="en-GB" dirty="0" smtClean="0"/>
              <a:t>The Girl of the Period:</a:t>
            </a:r>
            <a:br>
              <a:rPr lang="en-GB" dirty="0" smtClean="0"/>
            </a:br>
            <a:r>
              <a:rPr lang="en-GB" dirty="0" smtClean="0"/>
              <a:t>Dress, Morality and Visual Culture in the </a:t>
            </a:r>
            <a:r>
              <a:rPr lang="en-GB" smtClean="0"/>
              <a:t>mid-Nineteenth Century</a:t>
            </a:r>
            <a:endParaRPr lang="en-GB" dirty="0"/>
          </a:p>
        </p:txBody>
      </p:sp>
      <p:sp>
        <p:nvSpPr>
          <p:cNvPr id="5" name="Subtitle 4"/>
          <p:cNvSpPr>
            <a:spLocks noGrp="1"/>
          </p:cNvSpPr>
          <p:nvPr>
            <p:ph type="subTitle" idx="1"/>
          </p:nvPr>
        </p:nvSpPr>
        <p:spPr/>
        <p:txBody>
          <a:bodyPr/>
          <a:lstStyle/>
          <a:p>
            <a:r>
              <a:rPr lang="en-GB" dirty="0" smtClean="0"/>
              <a:t>Lynda Nead</a:t>
            </a:r>
          </a:p>
          <a:p>
            <a:r>
              <a:rPr lang="en-GB" dirty="0" smtClean="0"/>
              <a:t>Pevsner Professor of History of Art</a:t>
            </a:r>
          </a:p>
          <a:p>
            <a:r>
              <a:rPr lang="en-GB" dirty="0" err="1" smtClean="0"/>
              <a:t>Birkbeck</a:t>
            </a:r>
            <a:r>
              <a:rPr lang="en-GB" dirty="0" smtClean="0"/>
              <a:t>, University of London</a:t>
            </a:r>
          </a:p>
        </p:txBody>
      </p:sp>
    </p:spTree>
    <p:extLst>
      <p:ext uri="{BB962C8B-B14F-4D97-AF65-F5344CB8AC3E}">
        <p14:creationId xmlns:p14="http://schemas.microsoft.com/office/powerpoint/2010/main" val="3968014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N:\My Documents\My Pictures\Gender Modernity and the City\the-political-lady-18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33375"/>
            <a:ext cx="4111625"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27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ynn\Gender, Modernity and the City\5. La Parisienne\8. J. Tissot, La Mondaine, (The Woman of Fashion), 1883-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333375"/>
            <a:ext cx="4176713" cy="6088063"/>
          </a:xfrm>
          <a:noFill/>
        </p:spPr>
      </p:pic>
    </p:spTree>
    <p:extLst>
      <p:ext uri="{BB962C8B-B14F-4D97-AF65-F5344CB8AC3E}">
        <p14:creationId xmlns:p14="http://schemas.microsoft.com/office/powerpoint/2010/main" val="656345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N:\My Documents\My Pictures\Gender Modernity and the City\JamesTissot-TheSportingLadiesakaTheAmateurCirc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88913"/>
            <a:ext cx="4446587"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414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N:\My Documents\My Pictures\Gender Modernity and the City\JamesTissot-TheSportingLadiesakaTheAmateurCircus.jpg"/>
          <p:cNvPicPr>
            <a:picLocks noChangeAspect="1" noChangeArrowheads="1"/>
          </p:cNvPicPr>
          <p:nvPr/>
        </p:nvPicPr>
        <p:blipFill>
          <a:blip r:embed="rId2">
            <a:extLst>
              <a:ext uri="{28A0092B-C50C-407E-A947-70E740481C1C}">
                <a14:useLocalDpi xmlns:a14="http://schemas.microsoft.com/office/drawing/2010/main" val="0"/>
              </a:ext>
            </a:extLst>
          </a:blip>
          <a:srcRect l="40472" t="29340" b="44707"/>
          <a:stretch>
            <a:fillRect/>
          </a:stretch>
        </p:blipFill>
        <p:spPr bwMode="auto">
          <a:xfrm>
            <a:off x="1763713" y="1412875"/>
            <a:ext cx="564038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My Documents\My Pictures\Gender Modernity and the City\1883 - La Demoiselle de magasin (The Shop Gir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188913"/>
            <a:ext cx="4481512"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110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My Documents\My Pictures\Gender Modernity and the City\1883 - La Demoiselle de magasin (The Shop Girl).jpg"/>
          <p:cNvPicPr>
            <a:picLocks noChangeAspect="1" noChangeArrowheads="1"/>
          </p:cNvPicPr>
          <p:nvPr/>
        </p:nvPicPr>
        <p:blipFill>
          <a:blip r:embed="rId2">
            <a:extLst>
              <a:ext uri="{28A0092B-C50C-407E-A947-70E740481C1C}">
                <a14:useLocalDpi xmlns:a14="http://schemas.microsoft.com/office/drawing/2010/main" val="0"/>
              </a:ext>
            </a:extLst>
          </a:blip>
          <a:srcRect l="3197" t="-5" r="46994" b="57307"/>
          <a:stretch>
            <a:fillRect/>
          </a:stretch>
        </p:blipFill>
        <p:spPr bwMode="auto">
          <a:xfrm>
            <a:off x="2411413" y="620713"/>
            <a:ext cx="3960812"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27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Frith  Noon Time of D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077913"/>
            <a:ext cx="7181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934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67544" y="228919"/>
            <a:ext cx="8219256" cy="45719"/>
          </a:xfrm>
        </p:spPr>
        <p:txBody>
          <a:bodyPr>
            <a:normAutofit fontScale="90000"/>
          </a:bodyPr>
          <a:lstStyle/>
          <a:p>
            <a:endParaRPr lang="en-GB" dirty="0"/>
          </a:p>
        </p:txBody>
      </p:sp>
      <p:sp>
        <p:nvSpPr>
          <p:cNvPr id="3" name="Content Placeholder 2"/>
          <p:cNvSpPr>
            <a:spLocks noGrp="1"/>
          </p:cNvSpPr>
          <p:nvPr>
            <p:ph idx="1"/>
          </p:nvPr>
        </p:nvSpPr>
        <p:spPr>
          <a:xfrm>
            <a:off x="467544" y="332656"/>
            <a:ext cx="8219256" cy="5793507"/>
          </a:xfrm>
        </p:spPr>
        <p:txBody>
          <a:bodyPr>
            <a:normAutofit lnSpcReduction="10000"/>
          </a:bodyPr>
          <a:lstStyle/>
          <a:p>
            <a:pPr marL="0" indent="0">
              <a:buNone/>
            </a:pPr>
            <a:r>
              <a:rPr lang="en-GB" sz="2400" dirty="0" smtClean="0"/>
              <a:t>‘Common Sense’, letter to </a:t>
            </a:r>
            <a:r>
              <a:rPr lang="en-GB" sz="2400" i="1" dirty="0" smtClean="0"/>
              <a:t>The Times</a:t>
            </a:r>
            <a:r>
              <a:rPr lang="en-GB" sz="2400" dirty="0" smtClean="0"/>
              <a:t>, 21 January 1862, p. 10:</a:t>
            </a:r>
          </a:p>
          <a:p>
            <a:pPr marL="0" indent="0">
              <a:buNone/>
            </a:pPr>
            <a:endParaRPr lang="en-GB" sz="2400" dirty="0" smtClean="0"/>
          </a:p>
          <a:p>
            <a:pPr marL="0" indent="0">
              <a:buNone/>
            </a:pPr>
            <a:r>
              <a:rPr lang="en-GB" sz="2400" dirty="0" smtClean="0"/>
              <a:t>‘…that Blanche ever looked kindly at a strange </a:t>
            </a:r>
            <a:r>
              <a:rPr lang="en-GB" sz="2400" i="1" dirty="0" err="1" smtClean="0"/>
              <a:t>joli</a:t>
            </a:r>
            <a:r>
              <a:rPr lang="en-GB" sz="2400" i="1" dirty="0" smtClean="0"/>
              <a:t> garcon </a:t>
            </a:r>
            <a:r>
              <a:rPr lang="en-GB" sz="2400" dirty="0" smtClean="0"/>
              <a:t>who appeared struck with her appearance; or that Isabel ever designedly showed rather more than her very neat ankle to a young officer crossing the street. It never occurs to them that bonnets of the “kiss me quick” build, loud stockings, exaggerated </a:t>
            </a:r>
            <a:r>
              <a:rPr lang="en-GB" sz="2400" i="1" dirty="0" err="1" smtClean="0"/>
              <a:t>tournures</a:t>
            </a:r>
            <a:r>
              <a:rPr lang="en-GB" sz="2400" dirty="0" smtClean="0"/>
              <a:t>, capes and crinolines; vagrant ringlets straying over the shoulder, better known as “follow me, lads”, and suchlike decoys, are all unmistakeably intended to attract the notice and attention of the male sex…Blanche and Isabel take a good deal of notice of the young men in a quiet way when they walk out alone, and are not at all displeased of being taken notice of themselves…Many little harmless and interesting adventures may occur to the dear girls during their morning walks of which they say nothing at all when they return home.’</a:t>
            </a:r>
            <a:endParaRPr lang="en-GB" sz="2400" dirty="0"/>
          </a:p>
        </p:txBody>
      </p:sp>
    </p:spTree>
    <p:extLst>
      <p:ext uri="{BB962C8B-B14F-4D97-AF65-F5344CB8AC3E}">
        <p14:creationId xmlns:p14="http://schemas.microsoft.com/office/powerpoint/2010/main" val="167323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Frith  Noon Time of D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077913"/>
            <a:ext cx="7181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310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My Documents\My Pictures\men in black gresham\Prudence 18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420" y="548680"/>
            <a:ext cx="7189242" cy="569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67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Frith  Noon Time of D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077913"/>
            <a:ext cx="7181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5423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My Documents\My Pictures\men in black gresham\mistaken identity 18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0648"/>
            <a:ext cx="4612640" cy="613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36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My Documents\My Pictures\Gender Modernity and the City\low_girl_of_the_peri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476672"/>
            <a:ext cx="4675842" cy="6028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856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My Documents\My Pictures\men in black gresham\girl of the period echoes 18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548680"/>
            <a:ext cx="7630071" cy="535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498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My Documents\My Pictures\men in black gresham\sisters of circe echoes 18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138" y="-198438"/>
            <a:ext cx="10329863" cy="725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637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My Documents\My Pictures\men in black gresham\fast smoking g of the p miscellan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479" r="1910"/>
          <a:stretch/>
        </p:blipFill>
        <p:spPr bwMode="auto">
          <a:xfrm>
            <a:off x="755576" y="1068636"/>
            <a:ext cx="7661311" cy="496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My Documents\My Pictures\men in black gresham\dictionary of the future miscellan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1" t="6237" r="3563"/>
          <a:stretch/>
        </p:blipFill>
        <p:spPr bwMode="auto">
          <a:xfrm>
            <a:off x="611560" y="903382"/>
            <a:ext cx="7838377" cy="533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4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My Documents\My Pictures\men in black gresham\french girls of the period miscellany 18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81" r="2177" b="5020"/>
          <a:stretch/>
        </p:blipFill>
        <p:spPr bwMode="auto">
          <a:xfrm>
            <a:off x="827584" y="1035586"/>
            <a:ext cx="7523202" cy="471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741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My Documents\My Pictures\men in black gresham\2013_10_23\frith at homburg 1869 18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25" t="8782" r="14329" b="23832"/>
          <a:stretch/>
        </p:blipFill>
        <p:spPr bwMode="auto">
          <a:xfrm>
            <a:off x="2489812" y="705080"/>
            <a:ext cx="4208443" cy="5409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30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68313" y="5949950"/>
            <a:ext cx="82296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lnSpc>
                <a:spcPct val="80000"/>
              </a:lnSpc>
              <a:spcBef>
                <a:spcPct val="20000"/>
              </a:spcBef>
            </a:pPr>
            <a:endParaRPr lang="en-US" altLang="en-US" sz="2300">
              <a:cs typeface="Arial" pitchFamily="34" charset="0"/>
            </a:endParaRPr>
          </a:p>
        </p:txBody>
      </p:sp>
      <p:pic>
        <p:nvPicPr>
          <p:cNvPr id="19459" name="Picture 5" descr="In Luck, Out of L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908050"/>
            <a:ext cx="73453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508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Culliford - Scene in Regent's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88913"/>
            <a:ext cx="410527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771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My Documents\My Pictures\Gender Modernity and the City\tricoche paris regenera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1268413"/>
            <a:ext cx="5122862"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280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My Documents\My Pictures\Gender Modernity and the City\la vie amusan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3" y="333375"/>
            <a:ext cx="37846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064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My Documents\My Pictures\men in black gresham\cheret a la parisienne poster 1887.jpg"/>
          <p:cNvPicPr>
            <a:picLocks noChangeAspect="1" noChangeArrowheads="1"/>
          </p:cNvPicPr>
          <p:nvPr/>
        </p:nvPicPr>
        <p:blipFill rotWithShape="1">
          <a:blip r:embed="rId2">
            <a:extLst>
              <a:ext uri="{28A0092B-C50C-407E-A947-70E740481C1C}">
                <a14:useLocalDpi xmlns:a14="http://schemas.microsoft.com/office/drawing/2010/main" val="0"/>
              </a:ext>
            </a:extLst>
          </a:blip>
          <a:srcRect l="5723" t="2880" r="6853" b="7359"/>
          <a:stretch/>
        </p:blipFill>
        <p:spPr bwMode="auto">
          <a:xfrm>
            <a:off x="2412694" y="242371"/>
            <a:ext cx="4263528" cy="607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2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Lynn\Gender, Modernity and the City\5. La Parisienne\4. P.A. Renoir, La Parisienne, 187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411413" y="404813"/>
            <a:ext cx="3895725" cy="5803900"/>
          </a:xfrm>
          <a:noFill/>
        </p:spPr>
      </p:pic>
    </p:spTree>
    <p:extLst>
      <p:ext uri="{BB962C8B-B14F-4D97-AF65-F5344CB8AC3E}">
        <p14:creationId xmlns:p14="http://schemas.microsoft.com/office/powerpoint/2010/main" val="3808996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ynn\Gender, Modernity and the City\5. La Parisienne\3. E. Manet, La Parisienne, Study of Ellen Andree, 1874-7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760" y="332656"/>
            <a:ext cx="4032250" cy="6200775"/>
          </a:xfrm>
          <a:noFill/>
        </p:spPr>
      </p:pic>
    </p:spTree>
    <p:extLst>
      <p:ext uri="{BB962C8B-B14F-4D97-AF65-F5344CB8AC3E}">
        <p14:creationId xmlns:p14="http://schemas.microsoft.com/office/powerpoint/2010/main" val="4007411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196</Words>
  <Application>Microsoft Office PowerPoint</Application>
  <PresentationFormat>On-screen Show (4:3)</PresentationFormat>
  <Paragraphs>7</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The Girl of the Period: Dress, Morality and Visual Culture in the mid-Nineteenth Century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Birkbeck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Girl of the Period: Dress, Morality and Visual Culture in the mid-Nineteenth Centuy</dc:title>
  <dc:creator>Lynda Nead</dc:creator>
  <cp:lastModifiedBy>Lynda Nead</cp:lastModifiedBy>
  <cp:revision>9</cp:revision>
  <cp:lastPrinted>2014-03-25T14:52:55Z</cp:lastPrinted>
  <dcterms:created xsi:type="dcterms:W3CDTF">2014-03-22T16:52:58Z</dcterms:created>
  <dcterms:modified xsi:type="dcterms:W3CDTF">2014-03-25T15:11:44Z</dcterms:modified>
</cp:coreProperties>
</file>