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15" r:id="rId3"/>
    <p:sldId id="397" r:id="rId4"/>
    <p:sldId id="389" r:id="rId5"/>
    <p:sldId id="396" r:id="rId6"/>
    <p:sldId id="257" r:id="rId7"/>
    <p:sldId id="276" r:id="rId8"/>
    <p:sldId id="260" r:id="rId9"/>
    <p:sldId id="259" r:id="rId10"/>
    <p:sldId id="277" r:id="rId11"/>
    <p:sldId id="262" r:id="rId12"/>
    <p:sldId id="267" r:id="rId13"/>
    <p:sldId id="273" r:id="rId14"/>
    <p:sldId id="274" r:id="rId15"/>
    <p:sldId id="357" r:id="rId16"/>
    <p:sldId id="275" r:id="rId17"/>
    <p:sldId id="394" r:id="rId18"/>
    <p:sldId id="385" r:id="rId19"/>
    <p:sldId id="398" r:id="rId20"/>
    <p:sldId id="265" r:id="rId21"/>
    <p:sldId id="365" r:id="rId22"/>
    <p:sldId id="416" r:id="rId23"/>
    <p:sldId id="387" r:id="rId24"/>
    <p:sldId id="417" r:id="rId25"/>
    <p:sldId id="418" r:id="rId26"/>
    <p:sldId id="263" r:id="rId27"/>
    <p:sldId id="345" r:id="rId28"/>
    <p:sldId id="278" r:id="rId29"/>
    <p:sldId id="279" r:id="rId30"/>
    <p:sldId id="287" r:id="rId31"/>
    <p:sldId id="291" r:id="rId32"/>
    <p:sldId id="289" r:id="rId33"/>
    <p:sldId id="286" r:id="rId34"/>
    <p:sldId id="288" r:id="rId35"/>
    <p:sldId id="292" r:id="rId36"/>
    <p:sldId id="290" r:id="rId37"/>
    <p:sldId id="294" r:id="rId38"/>
    <p:sldId id="299" r:id="rId39"/>
    <p:sldId id="300" r:id="rId40"/>
    <p:sldId id="377" r:id="rId41"/>
    <p:sldId id="378" r:id="rId42"/>
    <p:sldId id="304" r:id="rId43"/>
    <p:sldId id="310" r:id="rId44"/>
    <p:sldId id="314" r:id="rId45"/>
    <p:sldId id="309" r:id="rId46"/>
    <p:sldId id="419" r:id="rId47"/>
    <p:sldId id="312" r:id="rId48"/>
    <p:sldId id="308" r:id="rId49"/>
    <p:sldId id="316" r:id="rId50"/>
    <p:sldId id="315" r:id="rId51"/>
    <p:sldId id="318" r:id="rId52"/>
    <p:sldId id="317" r:id="rId53"/>
    <p:sldId id="367" r:id="rId54"/>
    <p:sldId id="388" r:id="rId55"/>
    <p:sldId id="319" r:id="rId56"/>
    <p:sldId id="320" r:id="rId57"/>
    <p:sldId id="322" r:id="rId58"/>
    <p:sldId id="324" r:id="rId59"/>
    <p:sldId id="327" r:id="rId60"/>
    <p:sldId id="325" r:id="rId61"/>
    <p:sldId id="326" r:id="rId62"/>
    <p:sldId id="361" r:id="rId63"/>
    <p:sldId id="359" r:id="rId64"/>
    <p:sldId id="399" r:id="rId65"/>
    <p:sldId id="376" r:id="rId66"/>
    <p:sldId id="379" r:id="rId67"/>
    <p:sldId id="380" r:id="rId68"/>
    <p:sldId id="381" r:id="rId69"/>
    <p:sldId id="371" r:id="rId70"/>
    <p:sldId id="368" r:id="rId71"/>
    <p:sldId id="369" r:id="rId72"/>
    <p:sldId id="370" r:id="rId73"/>
    <p:sldId id="372" r:id="rId74"/>
    <p:sldId id="373" r:id="rId75"/>
    <p:sldId id="374" r:id="rId76"/>
    <p:sldId id="375" r:id="rId77"/>
    <p:sldId id="363" r:id="rId78"/>
    <p:sldId id="420" r:id="rId79"/>
    <p:sldId id="366" r:id="rId80"/>
    <p:sldId id="364" r:id="rId81"/>
    <p:sldId id="400" r:id="rId82"/>
    <p:sldId id="360" r:id="rId83"/>
    <p:sldId id="403" r:id="rId84"/>
    <p:sldId id="402" r:id="rId85"/>
    <p:sldId id="401" r:id="rId86"/>
    <p:sldId id="405" r:id="rId87"/>
    <p:sldId id="406" r:id="rId88"/>
    <p:sldId id="407" r:id="rId89"/>
    <p:sldId id="408" r:id="rId90"/>
    <p:sldId id="409" r:id="rId91"/>
    <p:sldId id="410" r:id="rId92"/>
    <p:sldId id="411" r:id="rId93"/>
    <p:sldId id="329" r:id="rId94"/>
    <p:sldId id="413" r:id="rId95"/>
    <p:sldId id="414" r:id="rId96"/>
    <p:sldId id="412" r:id="rId97"/>
    <p:sldId id="331" r:id="rId98"/>
    <p:sldId id="333" r:id="rId99"/>
    <p:sldId id="346" r:id="rId100"/>
    <p:sldId id="422" r:id="rId101"/>
    <p:sldId id="392" r:id="rId102"/>
    <p:sldId id="393" r:id="rId103"/>
    <p:sldId id="390" r:id="rId104"/>
    <p:sldId id="358" r:id="rId105"/>
    <p:sldId id="423" r:id="rId106"/>
    <p:sldId id="356" r:id="rId107"/>
    <p:sldId id="421" r:id="rId108"/>
    <p:sldId id="349"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90" d="100"/>
          <a:sy n="90" d="100"/>
        </p:scale>
        <p:origin x="84" y="12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A351117-F0FD-4440-97C3-C8183A077BF9}" type="datetimeFigureOut">
              <a:rPr lang="en-GB" smtClean="0"/>
              <a:t>01/07/2015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B8BC13-E4C3-49C9-B658-E2E90E651269}" type="slidenum">
              <a:rPr lang="en-GB" smtClean="0"/>
              <a:t>‹#›</a:t>
            </a:fld>
            <a:endParaRPr lang="en-GB"/>
          </a:p>
        </p:txBody>
      </p:sp>
    </p:spTree>
    <p:extLst>
      <p:ext uri="{BB962C8B-B14F-4D97-AF65-F5344CB8AC3E}">
        <p14:creationId xmlns:p14="http://schemas.microsoft.com/office/powerpoint/2010/main" val="343046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A351117-F0FD-4440-97C3-C8183A077BF9}" type="datetimeFigureOut">
              <a:rPr lang="en-GB" smtClean="0"/>
              <a:t>01/07/2015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B8BC13-E4C3-49C9-B658-E2E90E651269}" type="slidenum">
              <a:rPr lang="en-GB" smtClean="0"/>
              <a:t>‹#›</a:t>
            </a:fld>
            <a:endParaRPr lang="en-GB"/>
          </a:p>
        </p:txBody>
      </p:sp>
    </p:spTree>
    <p:extLst>
      <p:ext uri="{BB962C8B-B14F-4D97-AF65-F5344CB8AC3E}">
        <p14:creationId xmlns:p14="http://schemas.microsoft.com/office/powerpoint/2010/main" val="1149285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A351117-F0FD-4440-97C3-C8183A077BF9}" type="datetimeFigureOut">
              <a:rPr lang="en-GB" smtClean="0"/>
              <a:t>01/07/2015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B8BC13-E4C3-49C9-B658-E2E90E651269}" type="slidenum">
              <a:rPr lang="en-GB" smtClean="0"/>
              <a:t>‹#›</a:t>
            </a:fld>
            <a:endParaRPr lang="en-GB"/>
          </a:p>
        </p:txBody>
      </p:sp>
    </p:spTree>
    <p:extLst>
      <p:ext uri="{BB962C8B-B14F-4D97-AF65-F5344CB8AC3E}">
        <p14:creationId xmlns:p14="http://schemas.microsoft.com/office/powerpoint/2010/main" val="58841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A351117-F0FD-4440-97C3-C8183A077BF9}" type="datetimeFigureOut">
              <a:rPr lang="en-GB" smtClean="0"/>
              <a:t>01/07/2015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B8BC13-E4C3-49C9-B658-E2E90E651269}" type="slidenum">
              <a:rPr lang="en-GB" smtClean="0"/>
              <a:t>‹#›</a:t>
            </a:fld>
            <a:endParaRPr lang="en-GB"/>
          </a:p>
        </p:txBody>
      </p:sp>
    </p:spTree>
    <p:extLst>
      <p:ext uri="{BB962C8B-B14F-4D97-AF65-F5344CB8AC3E}">
        <p14:creationId xmlns:p14="http://schemas.microsoft.com/office/powerpoint/2010/main" val="3028321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351117-F0FD-4440-97C3-C8183A077BF9}" type="datetimeFigureOut">
              <a:rPr lang="en-GB" smtClean="0"/>
              <a:t>01/07/2015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B8BC13-E4C3-49C9-B658-E2E90E651269}" type="slidenum">
              <a:rPr lang="en-GB" smtClean="0"/>
              <a:t>‹#›</a:t>
            </a:fld>
            <a:endParaRPr lang="en-GB"/>
          </a:p>
        </p:txBody>
      </p:sp>
    </p:spTree>
    <p:extLst>
      <p:ext uri="{BB962C8B-B14F-4D97-AF65-F5344CB8AC3E}">
        <p14:creationId xmlns:p14="http://schemas.microsoft.com/office/powerpoint/2010/main" val="305341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A351117-F0FD-4440-97C3-C8183A077BF9}" type="datetimeFigureOut">
              <a:rPr lang="en-GB" smtClean="0"/>
              <a:t>01/07/2015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B8BC13-E4C3-49C9-B658-E2E90E651269}" type="slidenum">
              <a:rPr lang="en-GB" smtClean="0"/>
              <a:t>‹#›</a:t>
            </a:fld>
            <a:endParaRPr lang="en-GB"/>
          </a:p>
        </p:txBody>
      </p:sp>
    </p:spTree>
    <p:extLst>
      <p:ext uri="{BB962C8B-B14F-4D97-AF65-F5344CB8AC3E}">
        <p14:creationId xmlns:p14="http://schemas.microsoft.com/office/powerpoint/2010/main" val="92860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A351117-F0FD-4440-97C3-C8183A077BF9}" type="datetimeFigureOut">
              <a:rPr lang="en-GB" smtClean="0"/>
              <a:t>01/07/2015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8B8BC13-E4C3-49C9-B658-E2E90E651269}" type="slidenum">
              <a:rPr lang="en-GB" smtClean="0"/>
              <a:t>‹#›</a:t>
            </a:fld>
            <a:endParaRPr lang="en-GB"/>
          </a:p>
        </p:txBody>
      </p:sp>
    </p:spTree>
    <p:extLst>
      <p:ext uri="{BB962C8B-B14F-4D97-AF65-F5344CB8AC3E}">
        <p14:creationId xmlns:p14="http://schemas.microsoft.com/office/powerpoint/2010/main" val="1649076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A351117-F0FD-4440-97C3-C8183A077BF9}" type="datetimeFigureOut">
              <a:rPr lang="en-GB" smtClean="0"/>
              <a:t>01/07/2015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8B8BC13-E4C3-49C9-B658-E2E90E651269}" type="slidenum">
              <a:rPr lang="en-GB" smtClean="0"/>
              <a:t>‹#›</a:t>
            </a:fld>
            <a:endParaRPr lang="en-GB"/>
          </a:p>
        </p:txBody>
      </p:sp>
    </p:spTree>
    <p:extLst>
      <p:ext uri="{BB962C8B-B14F-4D97-AF65-F5344CB8AC3E}">
        <p14:creationId xmlns:p14="http://schemas.microsoft.com/office/powerpoint/2010/main" val="201522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51117-F0FD-4440-97C3-C8183A077BF9}" type="datetimeFigureOut">
              <a:rPr lang="en-GB" smtClean="0"/>
              <a:t>01/07/2015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8B8BC13-E4C3-49C9-B658-E2E90E651269}" type="slidenum">
              <a:rPr lang="en-GB" smtClean="0"/>
              <a:t>‹#›</a:t>
            </a:fld>
            <a:endParaRPr lang="en-GB"/>
          </a:p>
        </p:txBody>
      </p:sp>
    </p:spTree>
    <p:extLst>
      <p:ext uri="{BB962C8B-B14F-4D97-AF65-F5344CB8AC3E}">
        <p14:creationId xmlns:p14="http://schemas.microsoft.com/office/powerpoint/2010/main" val="1327698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351117-F0FD-4440-97C3-C8183A077BF9}" type="datetimeFigureOut">
              <a:rPr lang="en-GB" smtClean="0"/>
              <a:t>01/07/2015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B8BC13-E4C3-49C9-B658-E2E90E651269}" type="slidenum">
              <a:rPr lang="en-GB" smtClean="0"/>
              <a:t>‹#›</a:t>
            </a:fld>
            <a:endParaRPr lang="en-GB"/>
          </a:p>
        </p:txBody>
      </p:sp>
    </p:spTree>
    <p:extLst>
      <p:ext uri="{BB962C8B-B14F-4D97-AF65-F5344CB8AC3E}">
        <p14:creationId xmlns:p14="http://schemas.microsoft.com/office/powerpoint/2010/main" val="2487878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351117-F0FD-4440-97C3-C8183A077BF9}" type="datetimeFigureOut">
              <a:rPr lang="en-GB" smtClean="0"/>
              <a:t>01/07/2015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B8BC13-E4C3-49C9-B658-E2E90E651269}" type="slidenum">
              <a:rPr lang="en-GB" smtClean="0"/>
              <a:t>‹#›</a:t>
            </a:fld>
            <a:endParaRPr lang="en-GB"/>
          </a:p>
        </p:txBody>
      </p:sp>
    </p:spTree>
    <p:extLst>
      <p:ext uri="{BB962C8B-B14F-4D97-AF65-F5344CB8AC3E}">
        <p14:creationId xmlns:p14="http://schemas.microsoft.com/office/powerpoint/2010/main" val="1773759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51117-F0FD-4440-97C3-C8183A077BF9}" type="datetimeFigureOut">
              <a:rPr lang="en-GB" smtClean="0"/>
              <a:t>01/07/2015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8BC13-E4C3-49C9-B658-E2E90E651269}" type="slidenum">
              <a:rPr lang="en-GB" smtClean="0"/>
              <a:t>‹#›</a:t>
            </a:fld>
            <a:endParaRPr lang="en-GB"/>
          </a:p>
        </p:txBody>
      </p:sp>
    </p:spTree>
    <p:extLst>
      <p:ext uri="{BB962C8B-B14F-4D97-AF65-F5344CB8AC3E}">
        <p14:creationId xmlns:p14="http://schemas.microsoft.com/office/powerpoint/2010/main" val="2289605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0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tif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8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jpg"/></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111" y="122903"/>
            <a:ext cx="11291777" cy="2387600"/>
          </a:xfrm>
        </p:spPr>
        <p:txBody>
          <a:bodyPr>
            <a:normAutofit/>
          </a:bodyPr>
          <a:lstStyle/>
          <a:p>
            <a:r>
              <a:rPr lang="en-GB" dirty="0" smtClean="0"/>
              <a:t>The </a:t>
            </a:r>
            <a:r>
              <a:rPr lang="en-GB" dirty="0" err="1" smtClean="0"/>
              <a:t>replanning</a:t>
            </a:r>
            <a:r>
              <a:rPr lang="en-GB" dirty="0" smtClean="0"/>
              <a:t> of London after the Second World war</a:t>
            </a:r>
            <a:endParaRPr lang="en-GB" dirty="0"/>
          </a:p>
        </p:txBody>
      </p:sp>
      <p:sp>
        <p:nvSpPr>
          <p:cNvPr id="3" name="Subtitle 2"/>
          <p:cNvSpPr>
            <a:spLocks noGrp="1"/>
          </p:cNvSpPr>
          <p:nvPr>
            <p:ph type="subTitle" idx="1"/>
          </p:nvPr>
        </p:nvSpPr>
        <p:spPr/>
        <p:txBody>
          <a:bodyPr>
            <a:normAutofit/>
          </a:bodyPr>
          <a:lstStyle/>
          <a:p>
            <a:r>
              <a:rPr lang="en-GB" sz="4000" i="1" dirty="0" smtClean="0"/>
              <a:t>Peter J. Larkham</a:t>
            </a:r>
            <a:endParaRPr lang="en-GB" sz="4000" i="1"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8846" y="5495997"/>
            <a:ext cx="3870251" cy="1072993"/>
          </a:xfrm>
          <a:prstGeom prst="rect">
            <a:avLst/>
          </a:prstGeom>
        </p:spPr>
      </p:pic>
    </p:spTree>
    <p:extLst>
      <p:ext uri="{BB962C8B-B14F-4D97-AF65-F5344CB8AC3E}">
        <p14:creationId xmlns:p14="http://schemas.microsoft.com/office/powerpoint/2010/main" val="2079306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8345" y="4051003"/>
            <a:ext cx="3722849" cy="24773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833" y="294523"/>
            <a:ext cx="5013361" cy="33361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18385" y="2874577"/>
            <a:ext cx="5424266" cy="3770772"/>
          </a:xfrm>
          <a:prstGeom prst="rect">
            <a:avLst/>
          </a:prstGeom>
        </p:spPr>
      </p:pic>
      <p:sp>
        <p:nvSpPr>
          <p:cNvPr id="7" name="TextBox 6"/>
          <p:cNvSpPr txBox="1"/>
          <p:nvPr/>
        </p:nvSpPr>
        <p:spPr>
          <a:xfrm>
            <a:off x="511401" y="5289696"/>
            <a:ext cx="1290512" cy="1477328"/>
          </a:xfrm>
          <a:prstGeom prst="rect">
            <a:avLst/>
          </a:prstGeom>
          <a:noFill/>
        </p:spPr>
        <p:txBody>
          <a:bodyPr wrap="square" rtlCol="0">
            <a:spAutoFit/>
          </a:bodyPr>
          <a:lstStyle/>
          <a:p>
            <a:r>
              <a:rPr lang="en-GB" dirty="0" smtClean="0"/>
              <a:t>(Images from </a:t>
            </a:r>
            <a:r>
              <a:rPr lang="en-GB" i="1" dirty="0" smtClean="0"/>
              <a:t>The Times</a:t>
            </a:r>
            <a:r>
              <a:rPr lang="en-GB" dirty="0" smtClean="0"/>
              <a:t>, </a:t>
            </a:r>
            <a:r>
              <a:rPr lang="en-GB" i="1" dirty="0" smtClean="0"/>
              <a:t>Daily Mail</a:t>
            </a:r>
            <a:r>
              <a:rPr lang="en-GB" dirty="0" smtClean="0"/>
              <a:t>, BBC.co.uk)</a:t>
            </a:r>
            <a:endParaRPr lang="en-GB" dirty="0"/>
          </a:p>
        </p:txBody>
      </p:sp>
      <p:sp>
        <p:nvSpPr>
          <p:cNvPr id="8" name="TextBox 7"/>
          <p:cNvSpPr txBox="1"/>
          <p:nvPr/>
        </p:nvSpPr>
        <p:spPr>
          <a:xfrm>
            <a:off x="6134986" y="294523"/>
            <a:ext cx="5507665" cy="1877437"/>
          </a:xfrm>
          <a:prstGeom prst="rect">
            <a:avLst/>
          </a:prstGeom>
          <a:noFill/>
        </p:spPr>
        <p:txBody>
          <a:bodyPr wrap="square" rtlCol="0">
            <a:spAutoFit/>
          </a:bodyPr>
          <a:lstStyle/>
          <a:p>
            <a:r>
              <a:rPr lang="en-GB" sz="4400" dirty="0" smtClean="0">
                <a:latin typeface="+mj-lt"/>
              </a:rPr>
              <a:t>Iconic images of the Blitz </a:t>
            </a:r>
            <a:r>
              <a:rPr lang="en-GB" sz="2800" dirty="0" smtClean="0"/>
              <a:t>(St Paul’s in smoke: London-centric)</a:t>
            </a:r>
            <a:endParaRPr lang="en-GB" sz="2800" dirty="0"/>
          </a:p>
        </p:txBody>
      </p:sp>
    </p:spTree>
    <p:extLst>
      <p:ext uri="{BB962C8B-B14F-4D97-AF65-F5344CB8AC3E}">
        <p14:creationId xmlns:p14="http://schemas.microsoft.com/office/powerpoint/2010/main" val="41427921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end of the “reconstruction era”?</a:t>
            </a:r>
            <a:endParaRPr lang="en-GB" dirty="0"/>
          </a:p>
        </p:txBody>
      </p:sp>
      <p:sp>
        <p:nvSpPr>
          <p:cNvPr id="7" name="TextBox 6"/>
          <p:cNvSpPr txBox="1"/>
          <p:nvPr/>
        </p:nvSpPr>
        <p:spPr>
          <a:xfrm>
            <a:off x="838201" y="1690688"/>
            <a:ext cx="11223812" cy="1508105"/>
          </a:xfrm>
          <a:prstGeom prst="rect">
            <a:avLst/>
          </a:prstGeom>
          <a:noFill/>
        </p:spPr>
        <p:txBody>
          <a:bodyPr wrap="square" rtlCol="0">
            <a:spAutoFit/>
          </a:bodyPr>
          <a:lstStyle/>
          <a:p>
            <a:r>
              <a:rPr lang="en-GB" sz="2400" dirty="0" smtClean="0"/>
              <a:t>“The ones that got away”: unimplemented plans such as the reconstruction of Whitehall </a:t>
            </a:r>
            <a:r>
              <a:rPr lang="en-GB" sz="1400" dirty="0" smtClean="0"/>
              <a:t>(National Archives; </a:t>
            </a:r>
            <a:r>
              <a:rPr lang="en-GB" sz="1400" dirty="0" err="1" smtClean="0"/>
              <a:t>Sharr</a:t>
            </a:r>
            <a:r>
              <a:rPr lang="en-GB" sz="1400" dirty="0" smtClean="0"/>
              <a:t> &amp; Thornton, 2013).</a:t>
            </a:r>
            <a:endParaRPr lang="en-GB" sz="1400" dirty="0"/>
          </a:p>
          <a:p>
            <a:endParaRPr lang="en-GB" dirty="0" smtClean="0"/>
          </a:p>
          <a:p>
            <a:endParaRPr lang="en-GB" dirty="0"/>
          </a:p>
          <a:p>
            <a:endParaRPr lang="en-GB" dirty="0" smtClean="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988" y="2563423"/>
            <a:ext cx="5725508" cy="41350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1911" y="2563423"/>
            <a:ext cx="5641321" cy="4060661"/>
          </a:xfrm>
          <a:prstGeom prst="rect">
            <a:avLst/>
          </a:prstGeom>
        </p:spPr>
      </p:pic>
    </p:spTree>
    <p:extLst>
      <p:ext uri="{BB962C8B-B14F-4D97-AF65-F5344CB8AC3E}">
        <p14:creationId xmlns:p14="http://schemas.microsoft.com/office/powerpoint/2010/main" val="35485043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087" y="0"/>
            <a:ext cx="4451026" cy="6858000"/>
          </a:xfrm>
          <a:prstGeom prst="rect">
            <a:avLst/>
          </a:prstGeom>
        </p:spPr>
      </p:pic>
      <p:sp>
        <p:nvSpPr>
          <p:cNvPr id="3" name="TextBox 2"/>
          <p:cNvSpPr txBox="1"/>
          <p:nvPr/>
        </p:nvSpPr>
        <p:spPr>
          <a:xfrm>
            <a:off x="5794744" y="425302"/>
            <a:ext cx="5975498" cy="2123658"/>
          </a:xfrm>
          <a:prstGeom prst="rect">
            <a:avLst/>
          </a:prstGeom>
          <a:noFill/>
        </p:spPr>
        <p:txBody>
          <a:bodyPr wrap="square" rtlCol="0">
            <a:spAutoFit/>
          </a:bodyPr>
          <a:lstStyle/>
          <a:p>
            <a:r>
              <a:rPr lang="en-GB" sz="4400" dirty="0" smtClean="0">
                <a:latin typeface="+mj-lt"/>
              </a:rPr>
              <a:t>Responses to the “reconstruction </a:t>
            </a:r>
            <a:r>
              <a:rPr lang="en-GB" sz="4400" dirty="0" err="1" smtClean="0">
                <a:latin typeface="+mj-lt"/>
              </a:rPr>
              <a:t>replanning</a:t>
            </a:r>
            <a:r>
              <a:rPr lang="en-GB" sz="4400" dirty="0" smtClean="0">
                <a:latin typeface="+mj-lt"/>
              </a:rPr>
              <a:t>”?</a:t>
            </a:r>
            <a:endParaRPr lang="en-GB" sz="4400" dirty="0">
              <a:latin typeface="+mj-lt"/>
            </a:endParaRPr>
          </a:p>
        </p:txBody>
      </p:sp>
    </p:spTree>
    <p:extLst>
      <p:ext uri="{BB962C8B-B14F-4D97-AF65-F5344CB8AC3E}">
        <p14:creationId xmlns:p14="http://schemas.microsoft.com/office/powerpoint/2010/main" val="61862533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087" y="0"/>
            <a:ext cx="4451026" cy="68580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5678" y="146957"/>
            <a:ext cx="4692504" cy="5144576"/>
          </a:xfrm>
          <a:prstGeom prst="rect">
            <a:avLst/>
          </a:prstGeom>
        </p:spPr>
      </p:pic>
      <p:sp>
        <p:nvSpPr>
          <p:cNvPr id="4" name="TextBox 3"/>
          <p:cNvSpPr txBox="1"/>
          <p:nvPr/>
        </p:nvSpPr>
        <p:spPr>
          <a:xfrm>
            <a:off x="6245678" y="5404757"/>
            <a:ext cx="4692504" cy="646331"/>
          </a:xfrm>
          <a:prstGeom prst="rect">
            <a:avLst/>
          </a:prstGeom>
          <a:noFill/>
        </p:spPr>
        <p:txBody>
          <a:bodyPr wrap="square" rtlCol="0">
            <a:spAutoFit/>
          </a:bodyPr>
          <a:lstStyle/>
          <a:p>
            <a:r>
              <a:rPr lang="en-GB" dirty="0" smtClean="0"/>
              <a:t>“Have you noticed a veiled hostility to the Department … ?” (</a:t>
            </a:r>
            <a:r>
              <a:rPr lang="en-GB" i="1" dirty="0" smtClean="0"/>
              <a:t>Punch</a:t>
            </a:r>
            <a:r>
              <a:rPr lang="en-GB" dirty="0" smtClean="0"/>
              <a:t>, 7/6/1943)</a:t>
            </a:r>
            <a:endParaRPr lang="en-GB" dirty="0"/>
          </a:p>
        </p:txBody>
      </p:sp>
    </p:spTree>
    <p:extLst>
      <p:ext uri="{BB962C8B-B14F-4D97-AF65-F5344CB8AC3E}">
        <p14:creationId xmlns:p14="http://schemas.microsoft.com/office/powerpoint/2010/main" val="37327287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4572000" cy="6858000"/>
          </a:xfrm>
          <a:prstGeom prst="rect">
            <a:avLst/>
          </a:prstGeom>
        </p:spPr>
      </p:pic>
      <p:sp>
        <p:nvSpPr>
          <p:cNvPr id="3" name="TextBox 2"/>
          <p:cNvSpPr txBox="1"/>
          <p:nvPr/>
        </p:nvSpPr>
        <p:spPr>
          <a:xfrm>
            <a:off x="5404155" y="237904"/>
            <a:ext cx="6505417" cy="1200329"/>
          </a:xfrm>
          <a:prstGeom prst="rect">
            <a:avLst/>
          </a:prstGeom>
          <a:noFill/>
        </p:spPr>
        <p:txBody>
          <a:bodyPr wrap="square" rtlCol="0">
            <a:spAutoFit/>
          </a:bodyPr>
          <a:lstStyle/>
          <a:p>
            <a:r>
              <a:rPr lang="en-GB" sz="2400" dirty="0" smtClean="0"/>
              <a:t>Persistence in the urban landscape: Lowndes St, left as bombed until sold for £1.5m in 1990; gap in Tottenham Court Road </a:t>
            </a:r>
            <a:r>
              <a:rPr lang="en-GB" sz="1400" dirty="0" smtClean="0"/>
              <a:t>(</a:t>
            </a:r>
            <a:r>
              <a:rPr lang="en-GB" sz="1400" i="1" dirty="0"/>
              <a:t>E</a:t>
            </a:r>
            <a:r>
              <a:rPr lang="en-GB" sz="1400" i="1" dirty="0" smtClean="0"/>
              <a:t>states Gazette</a:t>
            </a:r>
            <a:r>
              <a:rPr lang="en-GB" sz="1400" dirty="0" smtClean="0"/>
              <a:t>: author)</a:t>
            </a:r>
            <a:endParaRPr lang="en-GB" sz="24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5578" y="1567542"/>
            <a:ext cx="6422572" cy="4816929"/>
          </a:xfrm>
          <a:prstGeom prst="rect">
            <a:avLst/>
          </a:prstGeom>
        </p:spPr>
      </p:pic>
    </p:spTree>
    <p:extLst>
      <p:ext uri="{BB962C8B-B14F-4D97-AF65-F5344CB8AC3E}">
        <p14:creationId xmlns:p14="http://schemas.microsoft.com/office/powerpoint/2010/main" val="34374755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021" y="137160"/>
            <a:ext cx="6643116" cy="6583680"/>
          </a:xfrm>
          <a:prstGeom prst="rect">
            <a:avLst/>
          </a:prstGeom>
        </p:spPr>
      </p:pic>
      <p:sp>
        <p:nvSpPr>
          <p:cNvPr id="3" name="TextBox 2"/>
          <p:cNvSpPr txBox="1"/>
          <p:nvPr/>
        </p:nvSpPr>
        <p:spPr>
          <a:xfrm>
            <a:off x="7682593" y="137160"/>
            <a:ext cx="4220936" cy="2585323"/>
          </a:xfrm>
          <a:prstGeom prst="rect">
            <a:avLst/>
          </a:prstGeom>
          <a:noFill/>
        </p:spPr>
        <p:txBody>
          <a:bodyPr wrap="square" rtlCol="0">
            <a:spAutoFit/>
          </a:bodyPr>
          <a:lstStyle/>
          <a:p>
            <a:r>
              <a:rPr lang="en-GB" sz="2400" dirty="0" smtClean="0"/>
              <a:t>Replacement of reconstruction: how long does such massive investment last?</a:t>
            </a:r>
          </a:p>
          <a:p>
            <a:endParaRPr lang="en-GB" dirty="0"/>
          </a:p>
          <a:p>
            <a:r>
              <a:rPr lang="en-GB" dirty="0" smtClean="0"/>
              <a:t>Need to respond to changing socio-economic situations; fashions; property market especially for housing in London etc.</a:t>
            </a:r>
            <a:endParaRPr lang="en-GB"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2593" y="2767692"/>
            <a:ext cx="3575709" cy="3192236"/>
          </a:xfrm>
          <a:prstGeom prst="rect">
            <a:avLst/>
          </a:prstGeom>
        </p:spPr>
      </p:pic>
      <p:sp>
        <p:nvSpPr>
          <p:cNvPr id="5" name="Oval 4"/>
          <p:cNvSpPr/>
          <p:nvPr/>
        </p:nvSpPr>
        <p:spPr>
          <a:xfrm>
            <a:off x="9674679" y="4661808"/>
            <a:ext cx="824592" cy="44087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682592" y="6113721"/>
            <a:ext cx="3575709" cy="307777"/>
          </a:xfrm>
          <a:prstGeom prst="rect">
            <a:avLst/>
          </a:prstGeom>
          <a:noFill/>
        </p:spPr>
        <p:txBody>
          <a:bodyPr wrap="square" rtlCol="0">
            <a:spAutoFit/>
          </a:bodyPr>
          <a:lstStyle/>
          <a:p>
            <a:r>
              <a:rPr lang="en-GB" sz="1400" dirty="0" smtClean="0"/>
              <a:t>(</a:t>
            </a:r>
            <a:r>
              <a:rPr lang="en-GB" sz="1400" i="1" dirty="0" smtClean="0"/>
              <a:t>Building Design</a:t>
            </a:r>
            <a:r>
              <a:rPr lang="en-GB" sz="1400" dirty="0" smtClean="0"/>
              <a:t>, 2005; </a:t>
            </a:r>
            <a:r>
              <a:rPr lang="en-GB" sz="1400" i="1" dirty="0" smtClean="0"/>
              <a:t>Britain from Above</a:t>
            </a:r>
            <a:r>
              <a:rPr lang="en-GB" sz="1400" dirty="0" smtClean="0"/>
              <a:t>)</a:t>
            </a:r>
            <a:endParaRPr lang="en-GB" sz="1400" dirty="0"/>
          </a:p>
        </p:txBody>
      </p:sp>
    </p:spTree>
    <p:extLst>
      <p:ext uri="{BB962C8B-B14F-4D97-AF65-F5344CB8AC3E}">
        <p14:creationId xmlns:p14="http://schemas.microsoft.com/office/powerpoint/2010/main" val="4525090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82593" y="137160"/>
            <a:ext cx="4220936" cy="2585323"/>
          </a:xfrm>
          <a:prstGeom prst="rect">
            <a:avLst/>
          </a:prstGeom>
          <a:noFill/>
        </p:spPr>
        <p:txBody>
          <a:bodyPr wrap="square" rtlCol="0">
            <a:spAutoFit/>
          </a:bodyPr>
          <a:lstStyle/>
          <a:p>
            <a:r>
              <a:rPr lang="en-GB" sz="2400" dirty="0" smtClean="0"/>
              <a:t>Replacement of reconstruction: how long does such massive investment last?</a:t>
            </a:r>
          </a:p>
          <a:p>
            <a:endParaRPr lang="en-GB" dirty="0"/>
          </a:p>
          <a:p>
            <a:r>
              <a:rPr lang="en-GB" dirty="0" smtClean="0"/>
              <a:t>Need to respond to changing socio-economic situations; fashions; property market especially for housing in London etc.</a:t>
            </a:r>
            <a:endParaRPr lang="en-GB" dirty="0"/>
          </a:p>
        </p:txBody>
      </p:sp>
      <p:sp>
        <p:nvSpPr>
          <p:cNvPr id="6" name="TextBox 5"/>
          <p:cNvSpPr txBox="1"/>
          <p:nvPr/>
        </p:nvSpPr>
        <p:spPr>
          <a:xfrm>
            <a:off x="150037" y="6283842"/>
            <a:ext cx="3575709" cy="307777"/>
          </a:xfrm>
          <a:prstGeom prst="rect">
            <a:avLst/>
          </a:prstGeom>
          <a:noFill/>
        </p:spPr>
        <p:txBody>
          <a:bodyPr wrap="square" rtlCol="0">
            <a:spAutoFit/>
          </a:bodyPr>
          <a:lstStyle/>
          <a:p>
            <a:r>
              <a:rPr lang="en-GB" sz="1400" dirty="0" smtClean="0"/>
              <a:t>The “new” Paternoster Square (Wikipedia)</a:t>
            </a:r>
            <a:endParaRPr lang="en-GB" sz="1400"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037" y="468948"/>
            <a:ext cx="7456211" cy="5592158"/>
          </a:xfrm>
          <a:prstGeom prst="rect">
            <a:avLst/>
          </a:prstGeom>
        </p:spPr>
      </p:pic>
    </p:spTree>
    <p:extLst>
      <p:ext uri="{BB962C8B-B14F-4D97-AF65-F5344CB8AC3E}">
        <p14:creationId xmlns:p14="http://schemas.microsoft.com/office/powerpoint/2010/main" val="4448978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 </a:t>
            </a:r>
            <a:r>
              <a:rPr lang="en-GB" dirty="0"/>
              <a:t>the impact of the London plans</a:t>
            </a:r>
          </a:p>
        </p:txBody>
      </p:sp>
      <p:sp>
        <p:nvSpPr>
          <p:cNvPr id="3" name="Content Placeholder 2"/>
          <p:cNvSpPr>
            <a:spLocks noGrp="1"/>
          </p:cNvSpPr>
          <p:nvPr>
            <p:ph idx="1"/>
          </p:nvPr>
        </p:nvSpPr>
        <p:spPr/>
        <p:txBody>
          <a:bodyPr>
            <a:normAutofit/>
          </a:bodyPr>
          <a:lstStyle/>
          <a:p>
            <a:r>
              <a:rPr lang="en-GB" dirty="0" smtClean="0"/>
              <a:t>Plans were produced, public expectation raised, but delivery was very slow (until the mid 1950s). </a:t>
            </a:r>
          </a:p>
          <a:p>
            <a:r>
              <a:rPr lang="en-GB" dirty="0" smtClean="0"/>
              <a:t>Potential problem of multiplicity of plans; some complex and not easy for public to understand.</a:t>
            </a:r>
          </a:p>
          <a:p>
            <a:r>
              <a:rPr lang="en-GB" dirty="0" smtClean="0"/>
              <a:t>Reinforcing ideas of ‘nesting’ of plans from local to regional scales.</a:t>
            </a:r>
          </a:p>
          <a:p>
            <a:r>
              <a:rPr lang="en-GB" dirty="0" smtClean="0"/>
              <a:t>Perception of rebuilding as being large-scale projects, often infrastructure-driven (</a:t>
            </a:r>
            <a:r>
              <a:rPr lang="en-GB" dirty="0" err="1" smtClean="0"/>
              <a:t>eg</a:t>
            </a:r>
            <a:r>
              <a:rPr lang="en-GB" dirty="0" smtClean="0"/>
              <a:t> ring roads).</a:t>
            </a:r>
          </a:p>
          <a:p>
            <a:r>
              <a:rPr lang="en-GB" dirty="0" smtClean="0"/>
              <a:t>“Persistence of the plan” – enduring influence despite replacement by subsequent generations of plan-making.  </a:t>
            </a:r>
            <a:endParaRPr lang="en-GB" i="1" dirty="0" smtClean="0">
              <a:solidFill>
                <a:srgbClr val="FF0000"/>
              </a:solidFill>
            </a:endParaRPr>
          </a:p>
          <a:p>
            <a:endParaRPr lang="en-GB" i="1" dirty="0" smtClean="0">
              <a:solidFill>
                <a:srgbClr val="FF0000"/>
              </a:solidFill>
            </a:endParaRPr>
          </a:p>
        </p:txBody>
      </p:sp>
    </p:spTree>
    <p:extLst>
      <p:ext uri="{BB962C8B-B14F-4D97-AF65-F5344CB8AC3E}">
        <p14:creationId xmlns:p14="http://schemas.microsoft.com/office/powerpoint/2010/main" val="36042263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 other issues</a:t>
            </a:r>
            <a:endParaRPr lang="en-GB" dirty="0"/>
          </a:p>
        </p:txBody>
      </p:sp>
      <p:sp>
        <p:nvSpPr>
          <p:cNvPr id="3" name="Content Placeholder 2"/>
          <p:cNvSpPr>
            <a:spLocks noGrp="1"/>
          </p:cNvSpPr>
          <p:nvPr>
            <p:ph idx="1"/>
          </p:nvPr>
        </p:nvSpPr>
        <p:spPr/>
        <p:txBody>
          <a:bodyPr/>
          <a:lstStyle/>
          <a:p>
            <a:r>
              <a:rPr lang="en-GB" dirty="0"/>
              <a:t>Persistence of bomb sites / visible ‘heritage’ of wartime </a:t>
            </a:r>
            <a:r>
              <a:rPr lang="en-GB" dirty="0" smtClean="0"/>
              <a:t>damage. </a:t>
            </a:r>
            <a:endParaRPr lang="en-GB" i="1" dirty="0">
              <a:solidFill>
                <a:srgbClr val="FF0000"/>
              </a:solidFill>
            </a:endParaRPr>
          </a:p>
          <a:p>
            <a:r>
              <a:rPr lang="en-GB" dirty="0"/>
              <a:t>Eventually, in the 1960s, the rate and scale of change led to the conservation </a:t>
            </a:r>
            <a:r>
              <a:rPr lang="en-GB" dirty="0" smtClean="0"/>
              <a:t>movement.</a:t>
            </a:r>
          </a:p>
          <a:p>
            <a:r>
              <a:rPr lang="en-GB" dirty="0" smtClean="0"/>
              <a:t>Continuing intense development pressures in London, as the capital city, leading to ‘re-development of the reconstruction’.  </a:t>
            </a:r>
            <a:endParaRPr lang="en-GB" dirty="0"/>
          </a:p>
        </p:txBody>
      </p:sp>
    </p:spTree>
    <p:extLst>
      <p:ext uri="{BB962C8B-B14F-4D97-AF65-F5344CB8AC3E}">
        <p14:creationId xmlns:p14="http://schemas.microsoft.com/office/powerpoint/2010/main" val="185553675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  Time for discussion and questions</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290918" y="1328109"/>
            <a:ext cx="9601200" cy="5351366"/>
          </a:xfrm>
        </p:spPr>
      </p:pic>
      <p:sp>
        <p:nvSpPr>
          <p:cNvPr id="3" name="TextBox 2"/>
          <p:cNvSpPr txBox="1"/>
          <p:nvPr/>
        </p:nvSpPr>
        <p:spPr>
          <a:xfrm>
            <a:off x="10483702" y="6390167"/>
            <a:ext cx="1605517" cy="307777"/>
          </a:xfrm>
          <a:prstGeom prst="rect">
            <a:avLst/>
          </a:prstGeom>
          <a:noFill/>
        </p:spPr>
        <p:txBody>
          <a:bodyPr wrap="square" rtlCol="0">
            <a:spAutoFit/>
          </a:bodyPr>
          <a:lstStyle/>
          <a:p>
            <a:r>
              <a:rPr lang="en-GB" sz="1400" dirty="0" smtClean="0"/>
              <a:t>(</a:t>
            </a:r>
            <a:r>
              <a:rPr lang="en-GB" sz="1400" i="1" dirty="0" smtClean="0"/>
              <a:t>Punch</a:t>
            </a:r>
            <a:r>
              <a:rPr lang="en-GB" sz="1400" dirty="0" smtClean="0"/>
              <a:t>, 1942)</a:t>
            </a:r>
            <a:endParaRPr lang="en-GB" sz="1400" dirty="0"/>
          </a:p>
        </p:txBody>
      </p:sp>
    </p:spTree>
    <p:extLst>
      <p:ext uri="{BB962C8B-B14F-4D97-AF65-F5344CB8AC3E}">
        <p14:creationId xmlns:p14="http://schemas.microsoft.com/office/powerpoint/2010/main" val="1861310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(Remember the impact outside the UK, though)</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21702145"/>
              </p:ext>
            </p:extLst>
          </p:nvPr>
        </p:nvGraphicFramePr>
        <p:xfrm>
          <a:off x="838198" y="1947131"/>
          <a:ext cx="8305803" cy="4658063"/>
        </p:xfrm>
        <a:graphic>
          <a:graphicData uri="http://schemas.openxmlformats.org/drawingml/2006/table">
            <a:tbl>
              <a:tblPr>
                <a:tableStyleId>{5C22544A-7EE6-4342-B048-85BDC9FD1C3A}</a:tableStyleId>
              </a:tblPr>
              <a:tblGrid>
                <a:gridCol w="2422848"/>
                <a:gridCol w="1433017"/>
                <a:gridCol w="1429568"/>
                <a:gridCol w="1558900"/>
                <a:gridCol w="1461470"/>
              </a:tblGrid>
              <a:tr h="423460">
                <a:tc>
                  <a:txBody>
                    <a:bodyPr/>
                    <a:lstStyle/>
                    <a:p>
                      <a:pPr>
                        <a:spcBef>
                          <a:spcPts val="450"/>
                        </a:spcBef>
                        <a:spcAft>
                          <a:spcPts val="270"/>
                        </a:spcAft>
                        <a:tabLst>
                          <a:tab pos="-457200" algn="l"/>
                        </a:tabLst>
                      </a:pPr>
                      <a:r>
                        <a:rPr lang="en-GB" sz="2400" b="1" spc="-20" dirty="0">
                          <a:effectLst/>
                        </a:rPr>
                        <a:t>Damage</a:t>
                      </a:r>
                      <a:endParaRPr lang="en-GB" sz="2400" b="1" dirty="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b="1" spc="-20">
                          <a:effectLst/>
                        </a:rPr>
                        <a:t>Britain</a:t>
                      </a:r>
                      <a:endParaRPr lang="en-GB" sz="2400" b="1">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b="1" spc="-20">
                          <a:effectLst/>
                        </a:rPr>
                        <a:t>Italy</a:t>
                      </a:r>
                      <a:endParaRPr lang="en-GB" sz="2400" b="1">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b="1" spc="-20">
                          <a:effectLst/>
                        </a:rPr>
                        <a:t>Germany</a:t>
                      </a:r>
                      <a:endParaRPr lang="en-GB" sz="2400" b="1">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b="1" spc="-20" dirty="0">
                          <a:effectLst/>
                        </a:rPr>
                        <a:t>Japan</a:t>
                      </a:r>
                      <a:endParaRPr lang="en-GB" sz="2400" b="1" dirty="0">
                        <a:effectLst/>
                        <a:latin typeface="Courier New" panose="02070309020205020404" pitchFamily="49" charset="0"/>
                        <a:ea typeface="MS Mincho" panose="02020609040205080304" pitchFamily="49" charset="-128"/>
                      </a:endParaRPr>
                    </a:p>
                  </a:txBody>
                  <a:tcPr marL="76200" marR="76200" marT="0" marB="0"/>
                </a:tc>
              </a:tr>
              <a:tr h="423460">
                <a:tc>
                  <a:txBody>
                    <a:bodyPr/>
                    <a:lstStyle/>
                    <a:p>
                      <a:pPr>
                        <a:spcBef>
                          <a:spcPts val="450"/>
                        </a:spcBef>
                        <a:spcAft>
                          <a:spcPts val="270"/>
                        </a:spcAft>
                        <a:tabLst>
                          <a:tab pos="-457200" algn="l"/>
                        </a:tabLst>
                      </a:pPr>
                      <a:r>
                        <a:rPr lang="en-GB" sz="2400" spc="-20">
                          <a:effectLst/>
                        </a:rPr>
                        <a:t>Civilian deaths</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60,595</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59,796</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c600,000</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&gt;900,000</a:t>
                      </a:r>
                      <a:endParaRPr lang="en-GB" sz="2400">
                        <a:effectLst/>
                        <a:latin typeface="Courier New" panose="02070309020205020404" pitchFamily="49" charset="0"/>
                        <a:ea typeface="MS Mincho" panose="02020609040205080304" pitchFamily="49" charset="-128"/>
                      </a:endParaRPr>
                    </a:p>
                  </a:txBody>
                  <a:tcPr marL="76200" marR="76200" marT="0" marB="0"/>
                </a:tc>
              </a:tr>
              <a:tr h="846921">
                <a:tc>
                  <a:txBody>
                    <a:bodyPr/>
                    <a:lstStyle/>
                    <a:p>
                      <a:pPr>
                        <a:spcBef>
                          <a:spcPts val="450"/>
                        </a:spcBef>
                        <a:spcAft>
                          <a:spcPts val="270"/>
                        </a:spcAft>
                        <a:tabLst>
                          <a:tab pos="-457200" algn="l"/>
                        </a:tabLst>
                      </a:pPr>
                      <a:r>
                        <a:rPr lang="en-GB" sz="2400" spc="-20">
                          <a:effectLst/>
                        </a:rPr>
                        <a:t>Cities suffering significant raids</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c. 45</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c. 50</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70</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62</a:t>
                      </a:r>
                      <a:endParaRPr lang="en-GB" sz="2400">
                        <a:effectLst/>
                        <a:latin typeface="Courier New" panose="02070309020205020404" pitchFamily="49" charset="0"/>
                        <a:ea typeface="MS Mincho" panose="02020609040205080304" pitchFamily="49" charset="-128"/>
                      </a:endParaRPr>
                    </a:p>
                  </a:txBody>
                  <a:tcPr marL="76200" marR="76200" marT="0" marB="0"/>
                </a:tc>
              </a:tr>
              <a:tr h="846921">
                <a:tc>
                  <a:txBody>
                    <a:bodyPr/>
                    <a:lstStyle/>
                    <a:p>
                      <a:pPr>
                        <a:spcBef>
                          <a:spcPts val="450"/>
                        </a:spcBef>
                        <a:spcAft>
                          <a:spcPts val="270"/>
                        </a:spcAft>
                        <a:tabLst>
                          <a:tab pos="-457200" algn="l"/>
                        </a:tabLst>
                      </a:pPr>
                      <a:r>
                        <a:rPr lang="en-GB" sz="2400" spc="-20">
                          <a:effectLst/>
                        </a:rPr>
                        <a:t>Area destroyed (km</a:t>
                      </a:r>
                      <a:r>
                        <a:rPr lang="en-GB" sz="2400" spc="-20" baseline="30000">
                          <a:effectLst/>
                        </a:rPr>
                        <a:t>2</a:t>
                      </a:r>
                      <a:r>
                        <a:rPr lang="en-GB" sz="2400" spc="-20">
                          <a:effectLst/>
                        </a:rPr>
                        <a:t>)</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c. 15</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dirty="0">
                          <a:effectLst/>
                        </a:rPr>
                        <a:t>c. 100</a:t>
                      </a:r>
                      <a:endParaRPr lang="en-GB" sz="2400" dirty="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333</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425</a:t>
                      </a:r>
                      <a:endParaRPr lang="en-GB" sz="2400">
                        <a:effectLst/>
                        <a:latin typeface="Courier New" panose="02070309020205020404" pitchFamily="49" charset="0"/>
                        <a:ea typeface="MS Mincho" panose="02020609040205080304" pitchFamily="49" charset="-128"/>
                      </a:endParaRPr>
                    </a:p>
                  </a:txBody>
                  <a:tcPr marL="76200" marR="76200" marT="0" marB="0"/>
                </a:tc>
              </a:tr>
              <a:tr h="1270380">
                <a:tc>
                  <a:txBody>
                    <a:bodyPr/>
                    <a:lstStyle/>
                    <a:p>
                      <a:pPr>
                        <a:spcBef>
                          <a:spcPts val="450"/>
                        </a:spcBef>
                        <a:spcAft>
                          <a:spcPts val="270"/>
                        </a:spcAft>
                        <a:tabLst>
                          <a:tab pos="-457200" algn="l"/>
                        </a:tabLst>
                      </a:pPr>
                      <a:r>
                        <a:rPr lang="en-GB" sz="2400" spc="-20">
                          <a:effectLst/>
                        </a:rPr>
                        <a:t>Proportion of built-up area destroyed</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3%</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c. 25%</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39%</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c. 50%</a:t>
                      </a:r>
                      <a:endParaRPr lang="en-GB" sz="2400">
                        <a:effectLst/>
                        <a:latin typeface="Courier New" panose="02070309020205020404" pitchFamily="49" charset="0"/>
                        <a:ea typeface="MS Mincho" panose="02020609040205080304" pitchFamily="49" charset="-128"/>
                      </a:endParaRPr>
                    </a:p>
                  </a:txBody>
                  <a:tcPr marL="76200" marR="76200" marT="0" marB="0"/>
                </a:tc>
              </a:tr>
              <a:tr h="846921">
                <a:tc>
                  <a:txBody>
                    <a:bodyPr/>
                    <a:lstStyle/>
                    <a:p>
                      <a:pPr>
                        <a:spcBef>
                          <a:spcPts val="450"/>
                        </a:spcBef>
                        <a:spcAft>
                          <a:spcPts val="270"/>
                        </a:spcAft>
                        <a:tabLst>
                          <a:tab pos="-457200" algn="l"/>
                        </a:tabLst>
                      </a:pPr>
                      <a:r>
                        <a:rPr lang="en-GB" sz="2400" spc="-20">
                          <a:effectLst/>
                        </a:rPr>
                        <a:t>Housing units destroyed</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tens of thousands</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tens of thousands</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a:effectLst/>
                        </a:rPr>
                        <a:t>2,164,800</a:t>
                      </a:r>
                      <a:endParaRPr lang="en-GB" sz="2400">
                        <a:effectLst/>
                        <a:latin typeface="Courier New" panose="02070309020205020404" pitchFamily="49" charset="0"/>
                        <a:ea typeface="MS Mincho" panose="02020609040205080304" pitchFamily="49" charset="-128"/>
                      </a:endParaRPr>
                    </a:p>
                  </a:txBody>
                  <a:tcPr marL="76200" marR="76200" marT="0" marB="0"/>
                </a:tc>
                <a:tc>
                  <a:txBody>
                    <a:bodyPr/>
                    <a:lstStyle/>
                    <a:p>
                      <a:pPr>
                        <a:spcBef>
                          <a:spcPts val="450"/>
                        </a:spcBef>
                        <a:spcAft>
                          <a:spcPts val="270"/>
                        </a:spcAft>
                        <a:tabLst>
                          <a:tab pos="-457200" algn="l"/>
                        </a:tabLst>
                      </a:pPr>
                      <a:r>
                        <a:rPr lang="en-GB" sz="2400" spc="-20" dirty="0">
                          <a:effectLst/>
                        </a:rPr>
                        <a:t>2,500,000</a:t>
                      </a:r>
                      <a:endParaRPr lang="en-GB" sz="2400" dirty="0">
                        <a:effectLst/>
                        <a:latin typeface="Courier New" panose="02070309020205020404" pitchFamily="49" charset="0"/>
                        <a:ea typeface="MS Mincho" panose="02020609040205080304" pitchFamily="49" charset="-128"/>
                      </a:endParaRPr>
                    </a:p>
                  </a:txBody>
                  <a:tcPr marL="76200" marR="76200" marT="0" marB="0"/>
                </a:tc>
              </a:tr>
            </a:tbl>
          </a:graphicData>
        </a:graphic>
      </p:graphicFrame>
      <p:sp>
        <p:nvSpPr>
          <p:cNvPr id="6" name="TextBox 5"/>
          <p:cNvSpPr txBox="1"/>
          <p:nvPr/>
        </p:nvSpPr>
        <p:spPr>
          <a:xfrm>
            <a:off x="9326880" y="6002767"/>
            <a:ext cx="2614108" cy="369332"/>
          </a:xfrm>
          <a:prstGeom prst="rect">
            <a:avLst/>
          </a:prstGeom>
          <a:noFill/>
        </p:spPr>
        <p:txBody>
          <a:bodyPr wrap="square" rtlCol="0">
            <a:spAutoFit/>
          </a:bodyPr>
          <a:lstStyle/>
          <a:p>
            <a:r>
              <a:rPr lang="en-GB" dirty="0" smtClean="0"/>
              <a:t>(Hewitt, 1983, Table 1)</a:t>
            </a:r>
            <a:endParaRPr lang="en-GB" dirty="0"/>
          </a:p>
        </p:txBody>
      </p:sp>
    </p:spTree>
    <p:extLst>
      <p:ext uri="{BB962C8B-B14F-4D97-AF65-F5344CB8AC3E}">
        <p14:creationId xmlns:p14="http://schemas.microsoft.com/office/powerpoint/2010/main" val="932795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056" y="214512"/>
            <a:ext cx="5108856" cy="3353235"/>
          </a:xfrm>
          <a:prstGeom prst="rect">
            <a:avLst/>
          </a:prstGeom>
        </p:spPr>
      </p:pic>
      <p:sp>
        <p:nvSpPr>
          <p:cNvPr id="3" name="TextBox 2"/>
          <p:cNvSpPr txBox="1"/>
          <p:nvPr/>
        </p:nvSpPr>
        <p:spPr>
          <a:xfrm>
            <a:off x="132995" y="3567068"/>
            <a:ext cx="5342771" cy="461665"/>
          </a:xfrm>
          <a:prstGeom prst="rect">
            <a:avLst/>
          </a:prstGeom>
          <a:noFill/>
        </p:spPr>
        <p:txBody>
          <a:bodyPr wrap="square" rtlCol="0">
            <a:spAutoFit/>
          </a:bodyPr>
          <a:lstStyle/>
          <a:p>
            <a:r>
              <a:rPr lang="en-GB" sz="2400" dirty="0" smtClean="0"/>
              <a:t>Destruction in Nuremberg </a:t>
            </a:r>
            <a:r>
              <a:rPr lang="en-GB" sz="1400" dirty="0" smtClean="0"/>
              <a:t>(City Press Department)</a:t>
            </a:r>
            <a:endParaRPr lang="en-GB" sz="1400"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9625" y="214512"/>
            <a:ext cx="4457700" cy="3419475"/>
          </a:xfrm>
          <a:prstGeom prst="rect">
            <a:avLst/>
          </a:prstGeom>
        </p:spPr>
      </p:pic>
      <p:sp>
        <p:nvSpPr>
          <p:cNvPr id="5" name="TextBox 4"/>
          <p:cNvSpPr txBox="1"/>
          <p:nvPr/>
        </p:nvSpPr>
        <p:spPr>
          <a:xfrm>
            <a:off x="5532474" y="3643331"/>
            <a:ext cx="4401879" cy="461665"/>
          </a:xfrm>
          <a:prstGeom prst="rect">
            <a:avLst/>
          </a:prstGeom>
          <a:noFill/>
        </p:spPr>
        <p:txBody>
          <a:bodyPr wrap="square" rtlCol="0">
            <a:spAutoFit/>
          </a:bodyPr>
          <a:lstStyle/>
          <a:p>
            <a:r>
              <a:rPr lang="en-GB" sz="2400" dirty="0" smtClean="0"/>
              <a:t>Tokyo after firebomb raid</a:t>
            </a:r>
            <a:endParaRPr lang="en-GB" sz="2400" dirty="0"/>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359" y="4104996"/>
            <a:ext cx="3676590" cy="2636046"/>
          </a:xfrm>
          <a:prstGeom prst="rect">
            <a:avLst/>
          </a:prstGeom>
        </p:spPr>
      </p:pic>
      <p:sp>
        <p:nvSpPr>
          <p:cNvPr id="7" name="TextBox 6"/>
          <p:cNvSpPr txBox="1"/>
          <p:nvPr/>
        </p:nvSpPr>
        <p:spPr>
          <a:xfrm>
            <a:off x="4029740" y="5288340"/>
            <a:ext cx="2349796" cy="1569660"/>
          </a:xfrm>
          <a:prstGeom prst="rect">
            <a:avLst/>
          </a:prstGeom>
          <a:noFill/>
        </p:spPr>
        <p:txBody>
          <a:bodyPr wrap="square" rtlCol="0">
            <a:spAutoFit/>
          </a:bodyPr>
          <a:lstStyle/>
          <a:p>
            <a:r>
              <a:rPr lang="en-GB" sz="2400" dirty="0" smtClean="0"/>
              <a:t>Cultural destruction: Monte </a:t>
            </a:r>
            <a:r>
              <a:rPr lang="en-GB" sz="2400" dirty="0" err="1" smtClean="0"/>
              <a:t>Cassino</a:t>
            </a:r>
            <a:r>
              <a:rPr lang="en-GB" sz="2400" dirty="0" smtClean="0"/>
              <a:t> in ruins </a:t>
            </a:r>
            <a:r>
              <a:rPr lang="en-GB" sz="1400" dirty="0" smtClean="0"/>
              <a:t>(pinterest.com)</a:t>
            </a:r>
            <a:endParaRPr lang="en-GB" sz="1400" dirty="0"/>
          </a:p>
        </p:txBody>
      </p:sp>
      <p:sp>
        <p:nvSpPr>
          <p:cNvPr id="8" name="TextBox 7"/>
          <p:cNvSpPr txBox="1"/>
          <p:nvPr/>
        </p:nvSpPr>
        <p:spPr>
          <a:xfrm>
            <a:off x="6560287" y="4334232"/>
            <a:ext cx="5507665" cy="2123658"/>
          </a:xfrm>
          <a:prstGeom prst="rect">
            <a:avLst/>
          </a:prstGeom>
          <a:noFill/>
        </p:spPr>
        <p:txBody>
          <a:bodyPr wrap="square" rtlCol="0">
            <a:spAutoFit/>
          </a:bodyPr>
          <a:lstStyle/>
          <a:p>
            <a:r>
              <a:rPr lang="en-GB" sz="4400" dirty="0" smtClean="0">
                <a:latin typeface="+mj-lt"/>
              </a:rPr>
              <a:t>Scale of destruction outside UK: bigger air raids, ground warfare</a:t>
            </a:r>
            <a:endParaRPr lang="en-GB" sz="4400" dirty="0">
              <a:latin typeface="+mj-lt"/>
            </a:endParaRPr>
          </a:p>
        </p:txBody>
      </p:sp>
    </p:spTree>
    <p:extLst>
      <p:ext uri="{BB962C8B-B14F-4D97-AF65-F5344CB8AC3E}">
        <p14:creationId xmlns:p14="http://schemas.microsoft.com/office/powerpoint/2010/main" val="3374219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5626" y="80503"/>
            <a:ext cx="3770306" cy="2992306"/>
          </a:xfrm>
          <a:prstGeom prst="rect">
            <a:avLst/>
          </a:prstGeom>
        </p:spPr>
      </p:pic>
      <p:sp>
        <p:nvSpPr>
          <p:cNvPr id="5" name="TextBox 4"/>
          <p:cNvSpPr txBox="1"/>
          <p:nvPr/>
        </p:nvSpPr>
        <p:spPr>
          <a:xfrm>
            <a:off x="79301" y="3072809"/>
            <a:ext cx="2400300" cy="307777"/>
          </a:xfrm>
          <a:prstGeom prst="rect">
            <a:avLst/>
          </a:prstGeom>
          <a:noFill/>
        </p:spPr>
        <p:txBody>
          <a:bodyPr wrap="square" rtlCol="0">
            <a:spAutoFit/>
          </a:bodyPr>
          <a:lstStyle/>
          <a:p>
            <a:r>
              <a:rPr lang="en-GB" sz="1400" dirty="0" smtClean="0"/>
              <a:t>(newsclick.in)</a:t>
            </a:r>
            <a:endParaRPr lang="en-GB" sz="1400"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625" y="3455581"/>
            <a:ext cx="3772496" cy="3033087"/>
          </a:xfrm>
          <a:prstGeom prst="rect">
            <a:avLst/>
          </a:prstGeom>
        </p:spPr>
      </p:pic>
      <p:sp>
        <p:nvSpPr>
          <p:cNvPr id="7" name="TextBox 6"/>
          <p:cNvSpPr txBox="1"/>
          <p:nvPr/>
        </p:nvSpPr>
        <p:spPr>
          <a:xfrm>
            <a:off x="79301" y="6488668"/>
            <a:ext cx="2400300" cy="307777"/>
          </a:xfrm>
          <a:prstGeom prst="rect">
            <a:avLst/>
          </a:prstGeom>
          <a:noFill/>
        </p:spPr>
        <p:txBody>
          <a:bodyPr wrap="square" rtlCol="0">
            <a:spAutoFit/>
          </a:bodyPr>
          <a:lstStyle/>
          <a:p>
            <a:r>
              <a:rPr lang="en-GB" sz="1400" dirty="0" smtClean="0"/>
              <a:t>(ww2db.com)</a:t>
            </a:r>
            <a:endParaRPr lang="en-GB" sz="1400" dirty="0"/>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34987" y="1033003"/>
            <a:ext cx="5932968" cy="5649218"/>
          </a:xfrm>
          <a:prstGeom prst="rect">
            <a:avLst/>
          </a:prstGeom>
        </p:spPr>
      </p:pic>
      <p:sp>
        <p:nvSpPr>
          <p:cNvPr id="9" name="TextBox 8"/>
          <p:cNvSpPr txBox="1"/>
          <p:nvPr/>
        </p:nvSpPr>
        <p:spPr>
          <a:xfrm>
            <a:off x="2966484" y="233030"/>
            <a:ext cx="9080204" cy="769441"/>
          </a:xfrm>
          <a:prstGeom prst="rect">
            <a:avLst/>
          </a:prstGeom>
          <a:noFill/>
        </p:spPr>
        <p:txBody>
          <a:bodyPr wrap="square" rtlCol="0">
            <a:spAutoFit/>
          </a:bodyPr>
          <a:lstStyle/>
          <a:p>
            <a:pPr algn="r"/>
            <a:r>
              <a:rPr lang="en-GB" sz="4400" dirty="0" smtClean="0">
                <a:latin typeface="+mj-lt"/>
              </a:rPr>
              <a:t>Hiroshima: nuclear bomb damage</a:t>
            </a:r>
            <a:endParaRPr lang="en-GB" sz="4400" dirty="0">
              <a:latin typeface="+mj-lt"/>
            </a:endParaRPr>
          </a:p>
        </p:txBody>
      </p:sp>
      <p:sp>
        <p:nvSpPr>
          <p:cNvPr id="10" name="TextBox 9"/>
          <p:cNvSpPr txBox="1"/>
          <p:nvPr/>
        </p:nvSpPr>
        <p:spPr>
          <a:xfrm>
            <a:off x="4040372" y="5389314"/>
            <a:ext cx="2094614" cy="1323439"/>
          </a:xfrm>
          <a:prstGeom prst="rect">
            <a:avLst/>
          </a:prstGeom>
          <a:noFill/>
        </p:spPr>
        <p:txBody>
          <a:bodyPr wrap="square" rtlCol="0">
            <a:spAutoFit/>
          </a:bodyPr>
          <a:lstStyle/>
          <a:p>
            <a:pPr algn="r"/>
            <a:r>
              <a:rPr lang="en-GB" sz="2400" dirty="0" smtClean="0"/>
              <a:t>Hiroshima blast map </a:t>
            </a:r>
            <a:r>
              <a:rPr lang="en-GB" sz="1600" dirty="0" smtClean="0"/>
              <a:t>(US Strategic Bombing Survey)</a:t>
            </a:r>
            <a:endParaRPr lang="en-GB" sz="1600" dirty="0"/>
          </a:p>
        </p:txBody>
      </p:sp>
    </p:spTree>
    <p:extLst>
      <p:ext uri="{BB962C8B-B14F-4D97-AF65-F5344CB8AC3E}">
        <p14:creationId xmlns:p14="http://schemas.microsoft.com/office/powerpoint/2010/main" val="2546036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081422"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32635" y="1928479"/>
            <a:ext cx="6124686" cy="4467856"/>
          </a:xfrm>
          <a:prstGeom prst="rect">
            <a:avLst/>
          </a:prstGeom>
        </p:spPr>
      </p:pic>
      <p:sp>
        <p:nvSpPr>
          <p:cNvPr id="4" name="TextBox 3"/>
          <p:cNvSpPr txBox="1"/>
          <p:nvPr/>
        </p:nvSpPr>
        <p:spPr>
          <a:xfrm>
            <a:off x="6163173" y="6396335"/>
            <a:ext cx="6092456" cy="461665"/>
          </a:xfrm>
          <a:prstGeom prst="rect">
            <a:avLst/>
          </a:prstGeom>
          <a:noFill/>
        </p:spPr>
        <p:txBody>
          <a:bodyPr wrap="square" rtlCol="0">
            <a:spAutoFit/>
          </a:bodyPr>
          <a:lstStyle/>
          <a:p>
            <a:r>
              <a:rPr lang="en-GB" sz="2400" dirty="0" smtClean="0"/>
              <a:t>Rubble around St </a:t>
            </a:r>
            <a:r>
              <a:rPr lang="en-GB" sz="2400" dirty="0"/>
              <a:t>P</a:t>
            </a:r>
            <a:r>
              <a:rPr lang="en-GB" sz="2400" dirty="0" smtClean="0"/>
              <a:t>aul’s </a:t>
            </a:r>
            <a:r>
              <a:rPr lang="en-GB" sz="1400" dirty="0" smtClean="0"/>
              <a:t>(Ministry of Information/IWM)</a:t>
            </a:r>
            <a:endParaRPr lang="en-GB" sz="1400" dirty="0"/>
          </a:p>
        </p:txBody>
      </p:sp>
      <p:sp>
        <p:nvSpPr>
          <p:cNvPr id="5" name="TextBox 4"/>
          <p:cNvSpPr txBox="1"/>
          <p:nvPr/>
        </p:nvSpPr>
        <p:spPr>
          <a:xfrm>
            <a:off x="5081422" y="1051315"/>
            <a:ext cx="6836735" cy="830997"/>
          </a:xfrm>
          <a:prstGeom prst="rect">
            <a:avLst/>
          </a:prstGeom>
          <a:noFill/>
        </p:spPr>
        <p:txBody>
          <a:bodyPr wrap="square" rtlCol="0">
            <a:spAutoFit/>
          </a:bodyPr>
          <a:lstStyle/>
          <a:p>
            <a:r>
              <a:rPr lang="en-GB" sz="2400" dirty="0" smtClean="0"/>
              <a:t>City of London: bomb damage maps showing location and severity of damage </a:t>
            </a:r>
            <a:r>
              <a:rPr lang="en-GB" sz="1400" dirty="0" smtClean="0"/>
              <a:t>(London Topographical Society, 2005)</a:t>
            </a:r>
            <a:endParaRPr lang="en-GB" sz="1400" dirty="0"/>
          </a:p>
        </p:txBody>
      </p:sp>
      <p:sp>
        <p:nvSpPr>
          <p:cNvPr id="6" name="TextBox 5"/>
          <p:cNvSpPr txBox="1"/>
          <p:nvPr/>
        </p:nvSpPr>
        <p:spPr>
          <a:xfrm>
            <a:off x="5167423" y="191386"/>
            <a:ext cx="6889898" cy="769441"/>
          </a:xfrm>
          <a:prstGeom prst="rect">
            <a:avLst/>
          </a:prstGeom>
          <a:noFill/>
        </p:spPr>
        <p:txBody>
          <a:bodyPr wrap="square" rtlCol="0">
            <a:spAutoFit/>
          </a:bodyPr>
          <a:lstStyle/>
          <a:p>
            <a:pPr algn="ctr"/>
            <a:r>
              <a:rPr lang="en-GB" sz="4400" dirty="0" smtClean="0">
                <a:latin typeface="+mj-lt"/>
              </a:rPr>
              <a:t>Bombed London</a:t>
            </a:r>
            <a:endParaRPr lang="en-GB" sz="4400" dirty="0">
              <a:latin typeface="+mj-lt"/>
            </a:endParaRPr>
          </a:p>
        </p:txBody>
      </p:sp>
    </p:spTree>
    <p:extLst>
      <p:ext uri="{BB962C8B-B14F-4D97-AF65-F5344CB8AC3E}">
        <p14:creationId xmlns:p14="http://schemas.microsoft.com/office/powerpoint/2010/main" val="188148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5039" y="0"/>
            <a:ext cx="9721921" cy="6858000"/>
          </a:xfrm>
          <a:prstGeom prst="rect">
            <a:avLst/>
          </a:prstGeom>
        </p:spPr>
      </p:pic>
      <p:sp>
        <p:nvSpPr>
          <p:cNvPr id="3" name="Oval 2"/>
          <p:cNvSpPr/>
          <p:nvPr/>
        </p:nvSpPr>
        <p:spPr>
          <a:xfrm>
            <a:off x="7715250" y="2881993"/>
            <a:ext cx="653143"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73479" y="6392636"/>
            <a:ext cx="1085850" cy="369332"/>
          </a:xfrm>
          <a:prstGeom prst="rect">
            <a:avLst/>
          </a:prstGeom>
          <a:noFill/>
        </p:spPr>
        <p:txBody>
          <a:bodyPr wrap="square" rtlCol="0">
            <a:spAutoFit/>
          </a:bodyPr>
          <a:lstStyle/>
          <a:p>
            <a:r>
              <a:rPr lang="en-GB" dirty="0" smtClean="0"/>
              <a:t>LTS, 2005</a:t>
            </a:r>
            <a:endParaRPr lang="en-GB" dirty="0"/>
          </a:p>
        </p:txBody>
      </p:sp>
    </p:spTree>
    <p:extLst>
      <p:ext uri="{BB962C8B-B14F-4D97-AF65-F5344CB8AC3E}">
        <p14:creationId xmlns:p14="http://schemas.microsoft.com/office/powerpoint/2010/main" val="1694352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7982" y="0"/>
            <a:ext cx="5265318" cy="6858000"/>
          </a:xfrm>
          <a:prstGeom prst="rect">
            <a:avLst/>
          </a:prstGeom>
        </p:spPr>
      </p:pic>
      <p:sp>
        <p:nvSpPr>
          <p:cNvPr id="3" name="TextBox 2"/>
          <p:cNvSpPr txBox="1"/>
          <p:nvPr/>
        </p:nvSpPr>
        <p:spPr>
          <a:xfrm>
            <a:off x="278009" y="2533676"/>
            <a:ext cx="4263656" cy="2092881"/>
          </a:xfrm>
          <a:prstGeom prst="rect">
            <a:avLst/>
          </a:prstGeom>
          <a:noFill/>
        </p:spPr>
        <p:txBody>
          <a:bodyPr wrap="square" rtlCol="0">
            <a:spAutoFit/>
          </a:bodyPr>
          <a:lstStyle/>
          <a:p>
            <a:pPr algn="r"/>
            <a:r>
              <a:rPr lang="en-GB" sz="4400" dirty="0" smtClean="0">
                <a:latin typeface="+mj-lt"/>
              </a:rPr>
              <a:t>Bombed London</a:t>
            </a:r>
          </a:p>
          <a:p>
            <a:pPr algn="r"/>
            <a:r>
              <a:rPr lang="en-GB" sz="2400" dirty="0" smtClean="0"/>
              <a:t>City of London: comparing bombing destruction and the Great Fire, 1666 </a:t>
            </a:r>
          </a:p>
          <a:p>
            <a:pPr algn="r"/>
            <a:r>
              <a:rPr lang="en-GB" sz="1400" dirty="0" smtClean="0"/>
              <a:t>(Holden and </a:t>
            </a:r>
            <a:r>
              <a:rPr lang="en-GB" sz="1400" dirty="0" err="1" smtClean="0"/>
              <a:t>Holford</a:t>
            </a:r>
            <a:r>
              <a:rPr lang="en-GB" sz="1400" dirty="0" smtClean="0"/>
              <a:t>, 1951)</a:t>
            </a:r>
            <a:endParaRPr lang="en-GB" sz="1400" dirty="0"/>
          </a:p>
        </p:txBody>
      </p:sp>
    </p:spTree>
    <p:extLst>
      <p:ext uri="{BB962C8B-B14F-4D97-AF65-F5344CB8AC3E}">
        <p14:creationId xmlns:p14="http://schemas.microsoft.com/office/powerpoint/2010/main" val="9306097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8370" y="391886"/>
            <a:ext cx="4707186" cy="5612942"/>
          </a:xfrm>
          <a:prstGeom prst="rect">
            <a:avLst/>
          </a:prstGeom>
        </p:spPr>
      </p:pic>
      <p:sp>
        <p:nvSpPr>
          <p:cNvPr id="4" name="TextBox 3"/>
          <p:cNvSpPr txBox="1"/>
          <p:nvPr/>
        </p:nvSpPr>
        <p:spPr>
          <a:xfrm>
            <a:off x="8654144" y="6106885"/>
            <a:ext cx="3396344" cy="677108"/>
          </a:xfrm>
          <a:prstGeom prst="rect">
            <a:avLst/>
          </a:prstGeom>
          <a:noFill/>
        </p:spPr>
        <p:txBody>
          <a:bodyPr wrap="square" rtlCol="0">
            <a:spAutoFit/>
          </a:bodyPr>
          <a:lstStyle/>
          <a:p>
            <a:r>
              <a:rPr lang="en-GB" sz="2400" dirty="0" smtClean="0"/>
              <a:t>“ ‘twixt Reith and Wren” </a:t>
            </a:r>
            <a:r>
              <a:rPr lang="en-GB" sz="1400" dirty="0" smtClean="0"/>
              <a:t>(</a:t>
            </a:r>
            <a:r>
              <a:rPr lang="en-GB" sz="1400" i="1" dirty="0" smtClean="0"/>
              <a:t>Punch </a:t>
            </a:r>
            <a:r>
              <a:rPr lang="en-GB" sz="1400" dirty="0" smtClean="0"/>
              <a:t>15/1/1941)</a:t>
            </a:r>
            <a:endParaRPr lang="en-GB" sz="1400" dirty="0"/>
          </a:p>
        </p:txBody>
      </p:sp>
      <p:sp>
        <p:nvSpPr>
          <p:cNvPr id="2" name="TextBox 1"/>
          <p:cNvSpPr txBox="1"/>
          <p:nvPr/>
        </p:nvSpPr>
        <p:spPr>
          <a:xfrm>
            <a:off x="212272" y="146957"/>
            <a:ext cx="2588079" cy="1569660"/>
          </a:xfrm>
          <a:prstGeom prst="rect">
            <a:avLst/>
          </a:prstGeom>
          <a:noFill/>
        </p:spPr>
        <p:txBody>
          <a:bodyPr wrap="square" rtlCol="0">
            <a:spAutoFit/>
          </a:bodyPr>
          <a:lstStyle/>
          <a:p>
            <a:r>
              <a:rPr lang="en-GB" sz="2400" dirty="0" smtClean="0"/>
              <a:t>The 1666 comparison was inevitable and VERY common</a:t>
            </a:r>
            <a:endParaRPr lang="en-GB" sz="24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2171" y="960670"/>
            <a:ext cx="3721462" cy="5469380"/>
          </a:xfrm>
          <a:prstGeom prst="rect">
            <a:avLst/>
          </a:prstGeom>
        </p:spPr>
      </p:pic>
      <p:sp>
        <p:nvSpPr>
          <p:cNvPr id="6" name="TextBox 5"/>
          <p:cNvSpPr txBox="1"/>
          <p:nvPr/>
        </p:nvSpPr>
        <p:spPr>
          <a:xfrm>
            <a:off x="2042050" y="6430050"/>
            <a:ext cx="1860731" cy="307777"/>
          </a:xfrm>
          <a:prstGeom prst="rect">
            <a:avLst/>
          </a:prstGeom>
          <a:noFill/>
        </p:spPr>
        <p:txBody>
          <a:bodyPr wrap="square" rtlCol="0">
            <a:spAutoFit/>
          </a:bodyPr>
          <a:lstStyle/>
          <a:p>
            <a:r>
              <a:rPr lang="en-GB" sz="1400" dirty="0" smtClean="0"/>
              <a:t>(Gibbon, 1945)</a:t>
            </a:r>
            <a:endParaRPr lang="en-GB" sz="1400" dirty="0"/>
          </a:p>
        </p:txBody>
      </p:sp>
    </p:spTree>
    <p:extLst>
      <p:ext uri="{BB962C8B-B14F-4D97-AF65-F5344CB8AC3E}">
        <p14:creationId xmlns:p14="http://schemas.microsoft.com/office/powerpoint/2010/main" val="62392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57413" y="1313429"/>
            <a:ext cx="6680200" cy="3759200"/>
          </a:xfrm>
        </p:spPr>
      </p:pic>
      <p:sp>
        <p:nvSpPr>
          <p:cNvPr id="2" name="TextBox 1"/>
          <p:cNvSpPr txBox="1"/>
          <p:nvPr/>
        </p:nvSpPr>
        <p:spPr>
          <a:xfrm>
            <a:off x="7037613" y="2286000"/>
            <a:ext cx="4204607" cy="830997"/>
          </a:xfrm>
          <a:prstGeom prst="rect">
            <a:avLst/>
          </a:prstGeom>
          <a:noFill/>
        </p:spPr>
        <p:txBody>
          <a:bodyPr wrap="square" rtlCol="0">
            <a:spAutoFit/>
          </a:bodyPr>
          <a:lstStyle/>
          <a:p>
            <a:r>
              <a:rPr lang="en-GB" sz="2400" dirty="0" smtClean="0"/>
              <a:t>Lord Reith, (briefly) Minister for Planning and Reconstruction</a:t>
            </a:r>
            <a:endParaRPr lang="en-GB" sz="2400" dirty="0"/>
          </a:p>
        </p:txBody>
      </p:sp>
      <p:sp>
        <p:nvSpPr>
          <p:cNvPr id="4" name="TextBox 3"/>
          <p:cNvSpPr txBox="1"/>
          <p:nvPr/>
        </p:nvSpPr>
        <p:spPr>
          <a:xfrm>
            <a:off x="351064" y="5184321"/>
            <a:ext cx="1110343" cy="307777"/>
          </a:xfrm>
          <a:prstGeom prst="rect">
            <a:avLst/>
          </a:prstGeom>
          <a:noFill/>
        </p:spPr>
        <p:txBody>
          <a:bodyPr wrap="square" rtlCol="0">
            <a:spAutoFit/>
          </a:bodyPr>
          <a:lstStyle/>
          <a:p>
            <a:r>
              <a:rPr lang="en-GB" sz="1400" dirty="0" smtClean="0"/>
              <a:t>(BBC)</a:t>
            </a:r>
            <a:endParaRPr lang="en-GB" sz="1400" dirty="0"/>
          </a:p>
        </p:txBody>
      </p:sp>
    </p:spTree>
    <p:extLst>
      <p:ext uri="{BB962C8B-B14F-4D97-AF65-F5344CB8AC3E}">
        <p14:creationId xmlns:p14="http://schemas.microsoft.com/office/powerpoint/2010/main" val="836737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421" y="236764"/>
            <a:ext cx="2669721" cy="677108"/>
          </a:xfrm>
          <a:prstGeom prst="rect">
            <a:avLst/>
          </a:prstGeom>
          <a:noFill/>
        </p:spPr>
        <p:txBody>
          <a:bodyPr wrap="square" rtlCol="0">
            <a:spAutoFit/>
          </a:bodyPr>
          <a:lstStyle/>
          <a:p>
            <a:r>
              <a:rPr lang="en-GB" sz="2400" dirty="0" smtClean="0"/>
              <a:t>Cover of </a:t>
            </a:r>
            <a:r>
              <a:rPr lang="en-GB" sz="2400" i="1" dirty="0" err="1" smtClean="0"/>
              <a:t>Resurgam</a:t>
            </a:r>
            <a:r>
              <a:rPr lang="en-GB" sz="2400" dirty="0" smtClean="0"/>
              <a:t> </a:t>
            </a:r>
            <a:r>
              <a:rPr lang="en-GB" sz="1400" dirty="0" smtClean="0"/>
              <a:t>(Ministry of Information </a:t>
            </a:r>
            <a:r>
              <a:rPr lang="en-GB" sz="1400" i="1" dirty="0" smtClean="0"/>
              <a:t>c. </a:t>
            </a:r>
            <a:r>
              <a:rPr lang="en-GB" sz="1400" dirty="0" smtClean="0"/>
              <a:t>1942)</a:t>
            </a:r>
            <a:endParaRPr lang="en-GB" sz="1400"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8616" y="0"/>
            <a:ext cx="8810625" cy="6858000"/>
          </a:xfrm>
          <a:prstGeom prst="rect">
            <a:avLst/>
          </a:prstGeom>
        </p:spPr>
      </p:pic>
    </p:spTree>
    <p:extLst>
      <p:ext uri="{BB962C8B-B14F-4D97-AF65-F5344CB8AC3E}">
        <p14:creationId xmlns:p14="http://schemas.microsoft.com/office/powerpoint/2010/main" val="1518082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smtClean="0"/>
              <a:t>CAUTION</a:t>
            </a:r>
          </a:p>
          <a:p>
            <a:pPr marL="0" indent="0">
              <a:buNone/>
            </a:pPr>
            <a:r>
              <a:rPr lang="en-GB" dirty="0" smtClean="0"/>
              <a:t>Some may find images of wartime destruction distressing.</a:t>
            </a:r>
          </a:p>
          <a:p>
            <a:pPr marL="0" indent="0">
              <a:buNone/>
            </a:pPr>
            <a:endParaRPr lang="en-GB" dirty="0"/>
          </a:p>
          <a:p>
            <a:pPr marL="0" indent="0">
              <a:buNone/>
            </a:pPr>
            <a:r>
              <a:rPr lang="en-GB" dirty="0" smtClean="0"/>
              <a:t>COPYRIGHT</a:t>
            </a:r>
          </a:p>
          <a:p>
            <a:pPr marL="0" indent="0">
              <a:buNone/>
            </a:pPr>
            <a:r>
              <a:rPr lang="en-GB" dirty="0" smtClean="0"/>
              <a:t>Many of these images are copyright and are used in this presentation with acknowledgement and for education purposes; they should not be reproduced without copyright holders’ permission.</a:t>
            </a:r>
          </a:p>
          <a:p>
            <a:pPr marL="0" indent="0">
              <a:buNone/>
            </a:pPr>
            <a:endParaRPr lang="en-GB" dirty="0"/>
          </a:p>
        </p:txBody>
      </p:sp>
    </p:spTree>
    <p:extLst>
      <p:ext uri="{BB962C8B-B14F-4D97-AF65-F5344CB8AC3E}">
        <p14:creationId xmlns:p14="http://schemas.microsoft.com/office/powerpoint/2010/main" val="3857377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043" y="3363383"/>
            <a:ext cx="3971108" cy="646331"/>
          </a:xfrm>
          <a:prstGeom prst="rect">
            <a:avLst/>
          </a:prstGeom>
          <a:noFill/>
        </p:spPr>
        <p:txBody>
          <a:bodyPr wrap="square" rtlCol="0">
            <a:spAutoFit/>
          </a:bodyPr>
          <a:lstStyle/>
          <a:p>
            <a:r>
              <a:rPr lang="en-GB" dirty="0" smtClean="0"/>
              <a:t>Bombing of John Lewis, Oxford Street, September 1940 </a:t>
            </a:r>
            <a:r>
              <a:rPr lang="en-GB" sz="1400" dirty="0" smtClean="0"/>
              <a:t>(</a:t>
            </a:r>
            <a:r>
              <a:rPr lang="en-GB" sz="1400" i="1" dirty="0" smtClean="0"/>
              <a:t>Daily Mail</a:t>
            </a:r>
            <a:r>
              <a:rPr lang="en-GB" sz="1400" dirty="0" smtClean="0"/>
              <a:t>)</a:t>
            </a:r>
            <a:endParaRPr lang="en-GB" sz="1400" dirty="0"/>
          </a:p>
        </p:txBody>
      </p:sp>
      <p:sp>
        <p:nvSpPr>
          <p:cNvPr id="6" name="TextBox 5"/>
          <p:cNvSpPr txBox="1"/>
          <p:nvPr/>
        </p:nvSpPr>
        <p:spPr>
          <a:xfrm>
            <a:off x="4279783" y="3394160"/>
            <a:ext cx="3806620" cy="584775"/>
          </a:xfrm>
          <a:prstGeom prst="rect">
            <a:avLst/>
          </a:prstGeom>
          <a:noFill/>
        </p:spPr>
        <p:txBody>
          <a:bodyPr wrap="square" rtlCol="0">
            <a:spAutoFit/>
          </a:bodyPr>
          <a:lstStyle/>
          <a:p>
            <a:r>
              <a:rPr lang="en-GB" dirty="0" smtClean="0"/>
              <a:t>Rubble and ruins in Leicester Square </a:t>
            </a:r>
            <a:r>
              <a:rPr lang="en-GB" sz="1400" dirty="0" smtClean="0"/>
              <a:t>(</a:t>
            </a:r>
            <a:r>
              <a:rPr lang="en-GB" sz="1400" i="1" dirty="0" smtClean="0"/>
              <a:t>Daily Mail</a:t>
            </a:r>
            <a:r>
              <a:rPr lang="en-GB" sz="1400" dirty="0" smtClean="0"/>
              <a:t>)</a:t>
            </a:r>
            <a:endParaRPr lang="en-GB" sz="1400"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26091" y="385430"/>
            <a:ext cx="3217185" cy="4692756"/>
          </a:xfrm>
          <a:prstGeom prst="rect">
            <a:avLst/>
          </a:prstGeom>
        </p:spPr>
      </p:pic>
      <p:sp>
        <p:nvSpPr>
          <p:cNvPr id="8" name="TextBox 7"/>
          <p:cNvSpPr txBox="1"/>
          <p:nvPr/>
        </p:nvSpPr>
        <p:spPr>
          <a:xfrm>
            <a:off x="8653562" y="5156790"/>
            <a:ext cx="3289714" cy="584775"/>
          </a:xfrm>
          <a:prstGeom prst="rect">
            <a:avLst/>
          </a:prstGeom>
          <a:noFill/>
        </p:spPr>
        <p:txBody>
          <a:bodyPr wrap="square" rtlCol="0">
            <a:spAutoFit/>
          </a:bodyPr>
          <a:lstStyle/>
          <a:p>
            <a:r>
              <a:rPr lang="en-GB" dirty="0" smtClean="0"/>
              <a:t>Pioneer Corps clearance </a:t>
            </a:r>
          </a:p>
          <a:p>
            <a:r>
              <a:rPr lang="en-GB" sz="1400" dirty="0" smtClean="0"/>
              <a:t>(</a:t>
            </a:r>
            <a:r>
              <a:rPr lang="en-GB" sz="1400" i="1" dirty="0" smtClean="0"/>
              <a:t>Britain Under Fire</a:t>
            </a:r>
            <a:r>
              <a:rPr lang="en-GB" sz="1400" dirty="0" smtClean="0"/>
              <a:t>)</a:t>
            </a:r>
            <a:endParaRPr lang="en-GB" sz="1400" dirty="0"/>
          </a:p>
        </p:txBody>
      </p:sp>
      <p:sp>
        <p:nvSpPr>
          <p:cNvPr id="3" name="TextBox 2"/>
          <p:cNvSpPr txBox="1"/>
          <p:nvPr/>
        </p:nvSpPr>
        <p:spPr>
          <a:xfrm>
            <a:off x="404037" y="4706471"/>
            <a:ext cx="7166657" cy="1877437"/>
          </a:xfrm>
          <a:prstGeom prst="rect">
            <a:avLst/>
          </a:prstGeom>
          <a:noFill/>
        </p:spPr>
        <p:txBody>
          <a:bodyPr wrap="square" rtlCol="0">
            <a:spAutoFit/>
          </a:bodyPr>
          <a:lstStyle/>
          <a:p>
            <a:r>
              <a:rPr lang="en-GB" sz="4400" dirty="0" smtClean="0">
                <a:latin typeface="+mj-lt"/>
              </a:rPr>
              <a:t>Coping in the immediate aftermath: </a:t>
            </a:r>
            <a:r>
              <a:rPr lang="en-GB" sz="2800" dirty="0" smtClean="0">
                <a:latin typeface="+mj-lt"/>
              </a:rPr>
              <a:t>firefighting, rubble clearance, restoring services</a:t>
            </a:r>
            <a:endParaRPr lang="en-GB" sz="4400" dirty="0">
              <a:latin typeface="+mj-lt"/>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414" y="385430"/>
            <a:ext cx="3971108" cy="2927528"/>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6647" y="385430"/>
            <a:ext cx="4196951" cy="2927528"/>
          </a:xfrm>
          <a:prstGeom prst="rect">
            <a:avLst/>
          </a:prstGeom>
        </p:spPr>
      </p:pic>
    </p:spTree>
    <p:extLst>
      <p:ext uri="{BB962C8B-B14F-4D97-AF65-F5344CB8AC3E}">
        <p14:creationId xmlns:p14="http://schemas.microsoft.com/office/powerpoint/2010/main" val="3225651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9729" y="3498707"/>
            <a:ext cx="4365171" cy="3289297"/>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728" y="146957"/>
            <a:ext cx="4565497" cy="32820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6963" y="0"/>
            <a:ext cx="4966502" cy="6858000"/>
          </a:xfrm>
          <a:prstGeom prst="rect">
            <a:avLst/>
          </a:prstGeom>
        </p:spPr>
      </p:pic>
    </p:spTree>
    <p:extLst>
      <p:ext uri="{BB962C8B-B14F-4D97-AF65-F5344CB8AC3E}">
        <p14:creationId xmlns:p14="http://schemas.microsoft.com/office/powerpoint/2010/main" val="36342668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7635" y="0"/>
            <a:ext cx="5296729" cy="6858000"/>
          </a:xfrm>
          <a:prstGeom prst="rect">
            <a:avLst/>
          </a:prstGeom>
        </p:spPr>
      </p:pic>
      <p:sp>
        <p:nvSpPr>
          <p:cNvPr id="3" name="TextBox 2"/>
          <p:cNvSpPr txBox="1"/>
          <p:nvPr/>
        </p:nvSpPr>
        <p:spPr>
          <a:xfrm>
            <a:off x="326571" y="1534886"/>
            <a:ext cx="2890158" cy="1415772"/>
          </a:xfrm>
          <a:prstGeom prst="rect">
            <a:avLst/>
          </a:prstGeom>
          <a:noFill/>
        </p:spPr>
        <p:txBody>
          <a:bodyPr wrap="square" rtlCol="0">
            <a:spAutoFit/>
          </a:bodyPr>
          <a:lstStyle/>
          <a:p>
            <a:r>
              <a:rPr lang="en-GB" sz="2400" dirty="0" smtClean="0"/>
              <a:t>The Blitz’s biggest bomb crater, Bank tube station, 50 killed </a:t>
            </a:r>
            <a:r>
              <a:rPr lang="en-GB" sz="1400" dirty="0" smtClean="0"/>
              <a:t>(</a:t>
            </a:r>
            <a:r>
              <a:rPr lang="en-GB" sz="1400" i="1" dirty="0" smtClean="0"/>
              <a:t>Daily Mail</a:t>
            </a:r>
            <a:r>
              <a:rPr lang="en-GB" sz="1400" dirty="0" smtClean="0"/>
              <a:t>)</a:t>
            </a:r>
            <a:endParaRPr lang="en-GB" sz="1400" dirty="0"/>
          </a:p>
        </p:txBody>
      </p:sp>
    </p:spTree>
    <p:extLst>
      <p:ext uri="{BB962C8B-B14F-4D97-AF65-F5344CB8AC3E}">
        <p14:creationId xmlns:p14="http://schemas.microsoft.com/office/powerpoint/2010/main" val="2132400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71" y="0"/>
            <a:ext cx="7890387" cy="6858000"/>
          </a:xfrm>
          <a:prstGeom prst="rect">
            <a:avLst/>
          </a:prstGeom>
        </p:spPr>
      </p:pic>
      <p:sp>
        <p:nvSpPr>
          <p:cNvPr id="3" name="TextBox 2"/>
          <p:cNvSpPr txBox="1"/>
          <p:nvPr/>
        </p:nvSpPr>
        <p:spPr>
          <a:xfrm>
            <a:off x="8221436" y="547007"/>
            <a:ext cx="3780064" cy="830997"/>
          </a:xfrm>
          <a:prstGeom prst="rect">
            <a:avLst/>
          </a:prstGeom>
          <a:noFill/>
        </p:spPr>
        <p:txBody>
          <a:bodyPr wrap="square" rtlCol="0">
            <a:spAutoFit/>
          </a:bodyPr>
          <a:lstStyle/>
          <a:p>
            <a:r>
              <a:rPr lang="en-GB" sz="2400" dirty="0" smtClean="0"/>
              <a:t>What happened to all of the rubble? </a:t>
            </a:r>
            <a:r>
              <a:rPr lang="en-GB" sz="1400" dirty="0" smtClean="0"/>
              <a:t>(</a:t>
            </a:r>
            <a:r>
              <a:rPr lang="en-GB" sz="1400" i="1" dirty="0" smtClean="0"/>
              <a:t>Picture Post</a:t>
            </a:r>
            <a:r>
              <a:rPr lang="en-GB" sz="1400" dirty="0" smtClean="0"/>
              <a:t>)</a:t>
            </a:r>
            <a:endParaRPr lang="en-GB" sz="2400" dirty="0"/>
          </a:p>
        </p:txBody>
      </p:sp>
    </p:spTree>
    <p:extLst>
      <p:ext uri="{BB962C8B-B14F-4D97-AF65-F5344CB8AC3E}">
        <p14:creationId xmlns:p14="http://schemas.microsoft.com/office/powerpoint/2010/main" val="1858740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457" y="884029"/>
            <a:ext cx="4455414" cy="3538728"/>
          </a:xfrm>
          <a:prstGeom prst="rect">
            <a:avLst/>
          </a:prstGeom>
        </p:spPr>
      </p:pic>
      <p:sp>
        <p:nvSpPr>
          <p:cNvPr id="3" name="TextBox 2"/>
          <p:cNvSpPr txBox="1"/>
          <p:nvPr/>
        </p:nvSpPr>
        <p:spPr>
          <a:xfrm>
            <a:off x="529100" y="155121"/>
            <a:ext cx="10966214" cy="769441"/>
          </a:xfrm>
          <a:prstGeom prst="rect">
            <a:avLst/>
          </a:prstGeom>
          <a:noFill/>
        </p:spPr>
        <p:txBody>
          <a:bodyPr wrap="square" rtlCol="0">
            <a:spAutoFit/>
          </a:bodyPr>
          <a:lstStyle/>
          <a:p>
            <a:r>
              <a:rPr lang="en-GB" sz="4400" dirty="0" smtClean="0">
                <a:latin typeface="+mj-lt"/>
              </a:rPr>
              <a:t>The human cost of bombing cities</a:t>
            </a:r>
            <a:endParaRPr lang="en-GB" sz="4400" dirty="0">
              <a:latin typeface="+mj-lt"/>
            </a:endParaRPr>
          </a:p>
        </p:txBody>
      </p:sp>
      <p:sp>
        <p:nvSpPr>
          <p:cNvPr id="4" name="TextBox 3"/>
          <p:cNvSpPr txBox="1"/>
          <p:nvPr/>
        </p:nvSpPr>
        <p:spPr>
          <a:xfrm>
            <a:off x="326571" y="4572000"/>
            <a:ext cx="4764079" cy="369332"/>
          </a:xfrm>
          <a:prstGeom prst="rect">
            <a:avLst/>
          </a:prstGeom>
          <a:noFill/>
        </p:spPr>
        <p:txBody>
          <a:bodyPr wrap="square" rtlCol="0">
            <a:spAutoFit/>
          </a:bodyPr>
          <a:lstStyle/>
          <a:p>
            <a:r>
              <a:rPr lang="en-GB" dirty="0" smtClean="0"/>
              <a:t>“Evicted by Hitler” </a:t>
            </a:r>
            <a:r>
              <a:rPr lang="en-GB" sz="1400" dirty="0" smtClean="0"/>
              <a:t>(</a:t>
            </a:r>
            <a:r>
              <a:rPr lang="en-GB" sz="1400" i="1" dirty="0" smtClean="0"/>
              <a:t>Britain under fire</a:t>
            </a:r>
            <a:r>
              <a:rPr lang="en-GB" sz="1400" dirty="0" smtClean="0"/>
              <a:t>)</a:t>
            </a:r>
            <a:endParaRPr lang="en-GB" sz="14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0853" y="884029"/>
            <a:ext cx="6659880" cy="5181600"/>
          </a:xfrm>
          <a:prstGeom prst="rect">
            <a:avLst/>
          </a:prstGeom>
        </p:spPr>
      </p:pic>
      <p:sp>
        <p:nvSpPr>
          <p:cNvPr id="6" name="TextBox 5"/>
          <p:cNvSpPr txBox="1"/>
          <p:nvPr/>
        </p:nvSpPr>
        <p:spPr>
          <a:xfrm>
            <a:off x="6678386" y="6172200"/>
            <a:ext cx="5172347" cy="307777"/>
          </a:xfrm>
          <a:prstGeom prst="rect">
            <a:avLst/>
          </a:prstGeom>
          <a:noFill/>
        </p:spPr>
        <p:txBody>
          <a:bodyPr wrap="square" rtlCol="0">
            <a:spAutoFit/>
          </a:bodyPr>
          <a:lstStyle/>
          <a:p>
            <a:pPr algn="r"/>
            <a:r>
              <a:rPr lang="en-GB" sz="1400" dirty="0" smtClean="0"/>
              <a:t>(</a:t>
            </a:r>
            <a:r>
              <a:rPr lang="en-GB" sz="1400" i="1" dirty="0" smtClean="0"/>
              <a:t>Planning for Reconstruction</a:t>
            </a:r>
            <a:r>
              <a:rPr lang="en-GB" sz="1400" dirty="0" smtClean="0"/>
              <a:t>)</a:t>
            </a:r>
            <a:endParaRPr lang="en-GB" sz="1400" i="1" dirty="0"/>
          </a:p>
        </p:txBody>
      </p:sp>
    </p:spTree>
    <p:extLst>
      <p:ext uri="{BB962C8B-B14F-4D97-AF65-F5344CB8AC3E}">
        <p14:creationId xmlns:p14="http://schemas.microsoft.com/office/powerpoint/2010/main" val="1430750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1776" y="832757"/>
            <a:ext cx="5994823" cy="5281626"/>
          </a:xfrm>
          <a:prstGeom prst="rect">
            <a:avLst/>
          </a:prstGeom>
        </p:spPr>
      </p:pic>
      <p:sp>
        <p:nvSpPr>
          <p:cNvPr id="3" name="TextBox 2"/>
          <p:cNvSpPr txBox="1"/>
          <p:nvPr/>
        </p:nvSpPr>
        <p:spPr>
          <a:xfrm>
            <a:off x="7494814" y="1910443"/>
            <a:ext cx="4245429" cy="1200329"/>
          </a:xfrm>
          <a:prstGeom prst="rect">
            <a:avLst/>
          </a:prstGeom>
          <a:noFill/>
        </p:spPr>
        <p:txBody>
          <a:bodyPr wrap="square" rtlCol="0">
            <a:spAutoFit/>
          </a:bodyPr>
          <a:lstStyle/>
          <a:p>
            <a:r>
              <a:rPr lang="en-GB" sz="2400" dirty="0" smtClean="0"/>
              <a:t>Coping?  The “Blitz spirit” – though later historians have queried this </a:t>
            </a:r>
            <a:r>
              <a:rPr lang="en-GB" sz="1400" dirty="0" smtClean="0"/>
              <a:t>(Ziegler, 1995)</a:t>
            </a:r>
            <a:endParaRPr lang="en-GB" sz="1400" dirty="0"/>
          </a:p>
        </p:txBody>
      </p:sp>
    </p:spTree>
    <p:extLst>
      <p:ext uri="{BB962C8B-B14F-4D97-AF65-F5344CB8AC3E}">
        <p14:creationId xmlns:p14="http://schemas.microsoft.com/office/powerpoint/2010/main" val="9082073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018" y="1065926"/>
            <a:ext cx="5713361" cy="4601364"/>
          </a:xfrm>
          <a:prstGeom prst="rect">
            <a:avLst/>
          </a:prstGeom>
        </p:spPr>
      </p:pic>
      <p:sp>
        <p:nvSpPr>
          <p:cNvPr id="3" name="TextBox 2"/>
          <p:cNvSpPr txBox="1"/>
          <p:nvPr/>
        </p:nvSpPr>
        <p:spPr>
          <a:xfrm>
            <a:off x="372140" y="5816009"/>
            <a:ext cx="6081823" cy="584775"/>
          </a:xfrm>
          <a:prstGeom prst="rect">
            <a:avLst/>
          </a:prstGeom>
          <a:noFill/>
        </p:spPr>
        <p:txBody>
          <a:bodyPr wrap="square" rtlCol="0">
            <a:spAutoFit/>
          </a:bodyPr>
          <a:lstStyle/>
          <a:p>
            <a:r>
              <a:rPr lang="en-GB" dirty="0" smtClean="0"/>
              <a:t>“An evening in the City 1941”, B. Hailstone, </a:t>
            </a:r>
          </a:p>
          <a:p>
            <a:r>
              <a:rPr lang="en-GB" sz="1400" dirty="0" smtClean="0"/>
              <a:t>(IWM collection)</a:t>
            </a:r>
            <a:endParaRPr lang="en-GB" sz="1400" dirty="0"/>
          </a:p>
        </p:txBody>
      </p:sp>
      <p:sp>
        <p:nvSpPr>
          <p:cNvPr id="5" name="TextBox 4"/>
          <p:cNvSpPr txBox="1"/>
          <p:nvPr/>
        </p:nvSpPr>
        <p:spPr>
          <a:xfrm>
            <a:off x="6112960" y="5816009"/>
            <a:ext cx="5720316" cy="584775"/>
          </a:xfrm>
          <a:prstGeom prst="rect">
            <a:avLst/>
          </a:prstGeom>
          <a:noFill/>
        </p:spPr>
        <p:txBody>
          <a:bodyPr wrap="square" rtlCol="0">
            <a:spAutoFit/>
          </a:bodyPr>
          <a:lstStyle/>
          <a:p>
            <a:r>
              <a:rPr lang="en-GB" dirty="0"/>
              <a:t>“Stationers’ Hall, London, </a:t>
            </a:r>
            <a:r>
              <a:rPr lang="en-GB" dirty="0" smtClean="0"/>
              <a:t>1943”, L. Richmond </a:t>
            </a:r>
            <a:r>
              <a:rPr lang="en-GB" sz="1400" dirty="0"/>
              <a:t>(</a:t>
            </a:r>
            <a:r>
              <a:rPr lang="en-GB" sz="1400" i="1" dirty="0"/>
              <a:t>The Builder</a:t>
            </a:r>
            <a:r>
              <a:rPr lang="en-GB" sz="1400" dirty="0"/>
              <a:t>, 1944)</a:t>
            </a:r>
          </a:p>
        </p:txBody>
      </p:sp>
      <p:sp>
        <p:nvSpPr>
          <p:cNvPr id="6" name="TextBox 5"/>
          <p:cNvSpPr txBox="1"/>
          <p:nvPr/>
        </p:nvSpPr>
        <p:spPr>
          <a:xfrm>
            <a:off x="74428" y="0"/>
            <a:ext cx="12025423" cy="769441"/>
          </a:xfrm>
          <a:prstGeom prst="rect">
            <a:avLst/>
          </a:prstGeom>
          <a:noFill/>
        </p:spPr>
        <p:txBody>
          <a:bodyPr wrap="square" rtlCol="0">
            <a:spAutoFit/>
          </a:bodyPr>
          <a:lstStyle/>
          <a:p>
            <a:r>
              <a:rPr lang="en-GB" sz="4400" dirty="0" smtClean="0">
                <a:latin typeface="+mj-lt"/>
              </a:rPr>
              <a:t>Air raid damage as art?</a:t>
            </a:r>
            <a:endParaRPr lang="en-GB" sz="4400" dirty="0">
              <a:latin typeface="+mj-lt"/>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7457" y="1065926"/>
            <a:ext cx="5235721" cy="4665070"/>
          </a:xfrm>
          <a:prstGeom prst="rect">
            <a:avLst/>
          </a:prstGeom>
        </p:spPr>
      </p:pic>
    </p:spTree>
    <p:extLst>
      <p:ext uri="{BB962C8B-B14F-4D97-AF65-F5344CB8AC3E}">
        <p14:creationId xmlns:p14="http://schemas.microsoft.com/office/powerpoint/2010/main" val="19975493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9948" y="268941"/>
            <a:ext cx="4253960" cy="5782235"/>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870" y="268941"/>
            <a:ext cx="3069920" cy="443887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6497" y="268941"/>
            <a:ext cx="4237816" cy="5513294"/>
          </a:xfrm>
          <a:prstGeom prst="rect">
            <a:avLst/>
          </a:prstGeom>
        </p:spPr>
      </p:pic>
      <p:sp>
        <p:nvSpPr>
          <p:cNvPr id="5" name="TextBox 4"/>
          <p:cNvSpPr txBox="1"/>
          <p:nvPr/>
        </p:nvSpPr>
        <p:spPr>
          <a:xfrm>
            <a:off x="255494" y="4707815"/>
            <a:ext cx="3258579" cy="1446550"/>
          </a:xfrm>
          <a:prstGeom prst="rect">
            <a:avLst/>
          </a:prstGeom>
          <a:noFill/>
        </p:spPr>
        <p:txBody>
          <a:bodyPr wrap="square" rtlCol="0">
            <a:spAutoFit/>
          </a:bodyPr>
          <a:lstStyle/>
          <a:p>
            <a:r>
              <a:rPr lang="en-GB" sz="4400" dirty="0" smtClean="0">
                <a:latin typeface="+mj-lt"/>
              </a:rPr>
              <a:t>A public rhetoric of</a:t>
            </a:r>
            <a:endParaRPr lang="en-GB" sz="4400" dirty="0">
              <a:latin typeface="+mj-lt"/>
            </a:endParaRPr>
          </a:p>
        </p:txBody>
      </p:sp>
      <p:sp>
        <p:nvSpPr>
          <p:cNvPr id="6" name="TextBox 5"/>
          <p:cNvSpPr txBox="1"/>
          <p:nvPr/>
        </p:nvSpPr>
        <p:spPr>
          <a:xfrm>
            <a:off x="255494" y="6051176"/>
            <a:ext cx="7288306" cy="769441"/>
          </a:xfrm>
          <a:prstGeom prst="rect">
            <a:avLst/>
          </a:prstGeom>
          <a:noFill/>
        </p:spPr>
        <p:txBody>
          <a:bodyPr wrap="square" rtlCol="0">
            <a:spAutoFit/>
          </a:bodyPr>
          <a:lstStyle/>
          <a:p>
            <a:r>
              <a:rPr lang="en-GB" sz="4400" dirty="0">
                <a:latin typeface="+mj-lt"/>
              </a:rPr>
              <a:t>reconstruction / </a:t>
            </a:r>
            <a:r>
              <a:rPr lang="en-GB" sz="4400" dirty="0" err="1">
                <a:latin typeface="+mj-lt"/>
              </a:rPr>
              <a:t>replanning</a:t>
            </a:r>
            <a:endParaRPr lang="en-GB" sz="4400" dirty="0">
              <a:latin typeface="+mj-lt"/>
            </a:endParaRPr>
          </a:p>
        </p:txBody>
      </p:sp>
    </p:spTree>
    <p:extLst>
      <p:ext uri="{BB962C8B-B14F-4D97-AF65-F5344CB8AC3E}">
        <p14:creationId xmlns:p14="http://schemas.microsoft.com/office/powerpoint/2010/main" val="28423520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21" y="63047"/>
            <a:ext cx="11059886" cy="1325563"/>
          </a:xfrm>
        </p:spPr>
        <p:txBody>
          <a:bodyPr/>
          <a:lstStyle/>
          <a:p>
            <a:r>
              <a:rPr lang="en-GB" dirty="0" smtClean="0"/>
              <a:t>The opportunity?</a:t>
            </a:r>
            <a:endParaRPr lang="en-GB"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27072" y="80948"/>
            <a:ext cx="7763286" cy="6718112"/>
          </a:xfrm>
        </p:spPr>
      </p:pic>
      <p:sp>
        <p:nvSpPr>
          <p:cNvPr id="5" name="TextBox 4"/>
          <p:cNvSpPr txBox="1"/>
          <p:nvPr/>
        </p:nvSpPr>
        <p:spPr>
          <a:xfrm>
            <a:off x="2189736" y="6450735"/>
            <a:ext cx="2073349" cy="307777"/>
          </a:xfrm>
          <a:prstGeom prst="rect">
            <a:avLst/>
          </a:prstGeom>
          <a:noFill/>
        </p:spPr>
        <p:txBody>
          <a:bodyPr wrap="square" rtlCol="0">
            <a:spAutoFit/>
          </a:bodyPr>
          <a:lstStyle/>
          <a:p>
            <a:pPr algn="r"/>
            <a:r>
              <a:rPr lang="en-GB" sz="1400" dirty="0" smtClean="0"/>
              <a:t>(Tubbs, 1942)</a:t>
            </a:r>
            <a:endParaRPr lang="en-GB" sz="1400" dirty="0"/>
          </a:p>
        </p:txBody>
      </p:sp>
    </p:spTree>
    <p:extLst>
      <p:ext uri="{BB962C8B-B14F-4D97-AF65-F5344CB8AC3E}">
        <p14:creationId xmlns:p14="http://schemas.microsoft.com/office/powerpoint/2010/main" val="3056417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30009" y="73187"/>
            <a:ext cx="5103627" cy="6749120"/>
          </a:xfrm>
          <a:prstGeom prst="rect">
            <a:avLst/>
          </a:prstGeom>
        </p:spPr>
      </p:pic>
      <p:sp>
        <p:nvSpPr>
          <p:cNvPr id="3" name="TextBox 2"/>
          <p:cNvSpPr txBox="1"/>
          <p:nvPr/>
        </p:nvSpPr>
        <p:spPr>
          <a:xfrm>
            <a:off x="8878186" y="5656521"/>
            <a:ext cx="3232298" cy="954107"/>
          </a:xfrm>
          <a:prstGeom prst="rect">
            <a:avLst/>
          </a:prstGeom>
          <a:noFill/>
        </p:spPr>
        <p:txBody>
          <a:bodyPr wrap="square" rtlCol="0">
            <a:spAutoFit/>
          </a:bodyPr>
          <a:lstStyle/>
          <a:p>
            <a:r>
              <a:rPr lang="en-GB" sz="2800" dirty="0" smtClean="0"/>
              <a:t>“The vision” </a:t>
            </a:r>
            <a:r>
              <a:rPr lang="en-GB" sz="1400" dirty="0" smtClean="0"/>
              <a:t>(by cartoonist </a:t>
            </a:r>
            <a:r>
              <a:rPr lang="en-GB" sz="1400" dirty="0" err="1" smtClean="0"/>
              <a:t>Batt</a:t>
            </a:r>
            <a:r>
              <a:rPr lang="en-GB" sz="1400" dirty="0" smtClean="0"/>
              <a:t>, in </a:t>
            </a:r>
            <a:r>
              <a:rPr lang="en-GB" sz="1400" dirty="0" err="1" smtClean="0"/>
              <a:t>Purdom</a:t>
            </a:r>
            <a:r>
              <a:rPr lang="en-GB" sz="1400" dirty="0" smtClean="0"/>
              <a:t>, 1946, and clearly of London)</a:t>
            </a:r>
            <a:endParaRPr lang="en-GB" sz="1400" dirty="0"/>
          </a:p>
        </p:txBody>
      </p:sp>
    </p:spTree>
    <p:extLst>
      <p:ext uri="{BB962C8B-B14F-4D97-AF65-F5344CB8AC3E}">
        <p14:creationId xmlns:p14="http://schemas.microsoft.com/office/powerpoint/2010/main" val="573220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2677" y="0"/>
            <a:ext cx="8396552" cy="59358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963" y="130628"/>
            <a:ext cx="4104384" cy="5804807"/>
          </a:xfrm>
          <a:prstGeom prst="rect">
            <a:avLst/>
          </a:prstGeom>
        </p:spPr>
      </p:pic>
      <p:sp>
        <p:nvSpPr>
          <p:cNvPr id="4" name="TextBox 3"/>
          <p:cNvSpPr txBox="1"/>
          <p:nvPr/>
        </p:nvSpPr>
        <p:spPr>
          <a:xfrm>
            <a:off x="266963" y="6131379"/>
            <a:ext cx="11522266" cy="523220"/>
          </a:xfrm>
          <a:prstGeom prst="rect">
            <a:avLst/>
          </a:prstGeom>
          <a:noFill/>
        </p:spPr>
        <p:txBody>
          <a:bodyPr wrap="square" rtlCol="0">
            <a:spAutoFit/>
          </a:bodyPr>
          <a:lstStyle/>
          <a:p>
            <a:pPr algn="ctr"/>
            <a:r>
              <a:rPr lang="en-GB" sz="2800" dirty="0" smtClean="0"/>
              <a:t>The continuing interest in London’s post-war </a:t>
            </a:r>
            <a:r>
              <a:rPr lang="en-GB" sz="2800" dirty="0" err="1" smtClean="0"/>
              <a:t>replanning</a:t>
            </a:r>
            <a:r>
              <a:rPr lang="en-GB" sz="2800" dirty="0" smtClean="0"/>
              <a:t>!</a:t>
            </a:r>
            <a:endParaRPr lang="en-GB" sz="2800" dirty="0"/>
          </a:p>
        </p:txBody>
      </p:sp>
    </p:spTree>
    <p:extLst>
      <p:ext uri="{BB962C8B-B14F-4D97-AF65-F5344CB8AC3E}">
        <p14:creationId xmlns:p14="http://schemas.microsoft.com/office/powerpoint/2010/main" val="12764261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871" y="361327"/>
            <a:ext cx="10515600" cy="1325563"/>
          </a:xfrm>
        </p:spPr>
        <p:txBody>
          <a:bodyPr/>
          <a:lstStyle/>
          <a:p>
            <a:r>
              <a:rPr lang="en-GB" dirty="0" smtClean="0"/>
              <a:t>But war wasn’t the origin </a:t>
            </a:r>
            <a:br>
              <a:rPr lang="en-GB" dirty="0" smtClean="0"/>
            </a:br>
            <a:r>
              <a:rPr lang="en-GB" dirty="0" smtClean="0"/>
              <a:t>of planning!</a:t>
            </a:r>
            <a:endParaRPr lang="en-GB" dirty="0"/>
          </a:p>
        </p:txBody>
      </p:sp>
      <p:sp>
        <p:nvSpPr>
          <p:cNvPr id="3" name="Content Placeholder 2"/>
          <p:cNvSpPr>
            <a:spLocks noGrp="1"/>
          </p:cNvSpPr>
          <p:nvPr>
            <p:ph idx="1"/>
          </p:nvPr>
        </p:nvSpPr>
        <p:spPr>
          <a:xfrm>
            <a:off x="821871" y="2356303"/>
            <a:ext cx="10515600" cy="4351338"/>
          </a:xfrm>
        </p:spPr>
        <p:txBody>
          <a:bodyPr/>
          <a:lstStyle/>
          <a:p>
            <a:r>
              <a:rPr lang="en-GB" dirty="0" smtClean="0"/>
              <a:t>Key inter-war issues included </a:t>
            </a:r>
          </a:p>
          <a:p>
            <a:pPr marL="0" indent="0">
              <a:buNone/>
            </a:pPr>
            <a:r>
              <a:rPr lang="en-GB" dirty="0"/>
              <a:t> </a:t>
            </a:r>
            <a:r>
              <a:rPr lang="en-GB" dirty="0" smtClean="0"/>
              <a:t>  slum housing</a:t>
            </a:r>
          </a:p>
          <a:p>
            <a:pPr marL="0" indent="0">
              <a:buNone/>
            </a:pPr>
            <a:endParaRPr lang="en-GB" dirty="0"/>
          </a:p>
          <a:p>
            <a:pPr marL="0" indent="0">
              <a:buNone/>
            </a:pPr>
            <a:r>
              <a:rPr lang="en-GB" sz="2400" dirty="0" smtClean="0"/>
              <a:t>For example, blind backs, back-to-backs, </a:t>
            </a:r>
          </a:p>
          <a:p>
            <a:pPr marL="0" indent="0">
              <a:buNone/>
            </a:pPr>
            <a:r>
              <a:rPr lang="en-GB" sz="2400" dirty="0" smtClean="0"/>
              <a:t>courtyards, tunnel-back terraces </a:t>
            </a:r>
            <a:r>
              <a:rPr lang="en-GB" sz="1400" dirty="0" smtClean="0"/>
              <a:t>(examples in</a:t>
            </a:r>
          </a:p>
          <a:p>
            <a:pPr marL="0" indent="0">
              <a:buNone/>
            </a:pPr>
            <a:r>
              <a:rPr lang="en-GB" sz="1400" dirty="0" smtClean="0"/>
              <a:t>Birmingham photographed by Bill Brandt for the </a:t>
            </a:r>
            <a:r>
              <a:rPr lang="en-GB" sz="1400" dirty="0" err="1" smtClean="0"/>
              <a:t>Bournville</a:t>
            </a:r>
            <a:r>
              <a:rPr lang="en-GB" sz="1400" dirty="0" smtClean="0"/>
              <a:t> Village Trust)</a:t>
            </a:r>
            <a:endParaRPr lang="en-GB" sz="24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5949" y="0"/>
            <a:ext cx="4577231" cy="6858000"/>
          </a:xfrm>
          <a:prstGeom prst="rect">
            <a:avLst/>
          </a:prstGeom>
        </p:spPr>
      </p:pic>
    </p:spTree>
    <p:extLst>
      <p:ext uri="{BB962C8B-B14F-4D97-AF65-F5344CB8AC3E}">
        <p14:creationId xmlns:p14="http://schemas.microsoft.com/office/powerpoint/2010/main" val="2007437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But war wasn’t the origin </a:t>
            </a:r>
            <a:br>
              <a:rPr lang="en-GB" dirty="0" smtClean="0"/>
            </a:br>
            <a:r>
              <a:rPr lang="en-GB" dirty="0" smtClean="0"/>
              <a:t>of planning!</a:t>
            </a:r>
            <a:endParaRPr lang="en-GB" dirty="0"/>
          </a:p>
        </p:txBody>
      </p:sp>
      <p:sp>
        <p:nvSpPr>
          <p:cNvPr id="3" name="Content Placeholder 2"/>
          <p:cNvSpPr>
            <a:spLocks noGrp="1"/>
          </p:cNvSpPr>
          <p:nvPr>
            <p:ph idx="1"/>
          </p:nvPr>
        </p:nvSpPr>
        <p:spPr/>
        <p:txBody>
          <a:bodyPr/>
          <a:lstStyle/>
          <a:p>
            <a:r>
              <a:rPr lang="en-GB" dirty="0" smtClean="0"/>
              <a:t>Responses included Town Planning Schemes</a:t>
            </a:r>
          </a:p>
          <a:p>
            <a:endParaRPr lang="en-GB" dirty="0"/>
          </a:p>
          <a:p>
            <a:pPr marL="0" indent="0">
              <a:buNone/>
            </a:pPr>
            <a:r>
              <a:rPr lang="en-GB" dirty="0" smtClean="0"/>
              <a:t>Birmingham was first, and take-up 					         was slow.</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72400" y="1414463"/>
            <a:ext cx="4230221" cy="5341188"/>
          </a:xfrm>
          <a:prstGeom prst="rect">
            <a:avLst/>
          </a:prstGeom>
        </p:spPr>
      </p:pic>
      <p:sp>
        <p:nvSpPr>
          <p:cNvPr id="7" name="TextBox 6"/>
          <p:cNvSpPr txBox="1"/>
          <p:nvPr/>
        </p:nvSpPr>
        <p:spPr>
          <a:xfrm>
            <a:off x="2353234" y="5592187"/>
            <a:ext cx="5271247" cy="1169551"/>
          </a:xfrm>
          <a:prstGeom prst="rect">
            <a:avLst/>
          </a:prstGeom>
          <a:noFill/>
        </p:spPr>
        <p:txBody>
          <a:bodyPr wrap="square" rtlCol="0">
            <a:spAutoFit/>
          </a:bodyPr>
          <a:lstStyle/>
          <a:p>
            <a:pPr algn="r"/>
            <a:r>
              <a:rPr lang="en-GB" sz="2800" dirty="0" smtClean="0"/>
              <a:t>Quinton, </a:t>
            </a:r>
            <a:r>
              <a:rPr lang="en-GB" sz="2800" dirty="0" err="1" smtClean="0"/>
              <a:t>Harborne</a:t>
            </a:r>
            <a:r>
              <a:rPr lang="en-GB" sz="2800" dirty="0" smtClean="0"/>
              <a:t> &amp; Edgbaston Town Planning Scheme 1913 </a:t>
            </a:r>
            <a:r>
              <a:rPr lang="en-GB" sz="1400" dirty="0" smtClean="0"/>
              <a:t>(Birmingham Archives)</a:t>
            </a:r>
            <a:endParaRPr lang="en-GB" sz="1400" dirty="0"/>
          </a:p>
        </p:txBody>
      </p:sp>
    </p:spTree>
    <p:extLst>
      <p:ext uri="{BB962C8B-B14F-4D97-AF65-F5344CB8AC3E}">
        <p14:creationId xmlns:p14="http://schemas.microsoft.com/office/powerpoint/2010/main" val="39748569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But war wasn’t the origin </a:t>
            </a:r>
            <a:br>
              <a:rPr lang="en-GB" dirty="0" smtClean="0"/>
            </a:br>
            <a:r>
              <a:rPr lang="en-GB" dirty="0" smtClean="0"/>
              <a:t>of planning!</a:t>
            </a:r>
            <a:endParaRPr lang="en-GB" dirty="0"/>
          </a:p>
        </p:txBody>
      </p:sp>
      <p:sp>
        <p:nvSpPr>
          <p:cNvPr id="3" name="Content Placeholder 2"/>
          <p:cNvSpPr>
            <a:spLocks noGrp="1"/>
          </p:cNvSpPr>
          <p:nvPr>
            <p:ph idx="1"/>
          </p:nvPr>
        </p:nvSpPr>
        <p:spPr/>
        <p:txBody>
          <a:bodyPr/>
          <a:lstStyle/>
          <a:p>
            <a:r>
              <a:rPr lang="en-GB" dirty="0" smtClean="0"/>
              <a:t>Responses included the “garden city” </a:t>
            </a:r>
            <a:r>
              <a:rPr lang="en-GB" sz="1400" dirty="0" smtClean="0"/>
              <a:t>(Howard, 1902)</a:t>
            </a:r>
            <a:endParaRPr lang="en-GB" sz="14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6800" y="2718707"/>
            <a:ext cx="5109872" cy="363287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028" y="2558567"/>
            <a:ext cx="5257800" cy="4102608"/>
          </a:xfrm>
          <a:prstGeom prst="rect">
            <a:avLst/>
          </a:prstGeom>
        </p:spPr>
      </p:pic>
    </p:spTree>
    <p:extLst>
      <p:ext uri="{BB962C8B-B14F-4D97-AF65-F5344CB8AC3E}">
        <p14:creationId xmlns:p14="http://schemas.microsoft.com/office/powerpoint/2010/main" val="42330480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But war wasn’t the origin </a:t>
            </a:r>
            <a:br>
              <a:rPr lang="en-GB" dirty="0" smtClean="0"/>
            </a:br>
            <a:r>
              <a:rPr lang="en-GB" dirty="0" smtClean="0"/>
              <a:t>of planning!</a:t>
            </a:r>
            <a:endParaRPr lang="en-GB" dirty="0"/>
          </a:p>
        </p:txBody>
      </p:sp>
      <p:sp>
        <p:nvSpPr>
          <p:cNvPr id="3" name="Content Placeholder 2"/>
          <p:cNvSpPr>
            <a:spLocks noGrp="1"/>
          </p:cNvSpPr>
          <p:nvPr>
            <p:ph idx="1"/>
          </p:nvPr>
        </p:nvSpPr>
        <p:spPr/>
        <p:txBody>
          <a:bodyPr/>
          <a:lstStyle/>
          <a:p>
            <a:r>
              <a:rPr lang="en-GB" dirty="0" smtClean="0"/>
              <a:t>Key inter-war issues included suburban sprawl</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306" y="2340312"/>
            <a:ext cx="8084484" cy="432390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1265" y="3084139"/>
            <a:ext cx="3241827" cy="3092824"/>
          </a:xfrm>
          <a:prstGeom prst="rect">
            <a:avLst/>
          </a:prstGeom>
        </p:spPr>
      </p:pic>
      <p:sp>
        <p:nvSpPr>
          <p:cNvPr id="6" name="TextBox 5"/>
          <p:cNvSpPr txBox="1"/>
          <p:nvPr/>
        </p:nvSpPr>
        <p:spPr>
          <a:xfrm>
            <a:off x="8761265" y="6384471"/>
            <a:ext cx="2203371" cy="307777"/>
          </a:xfrm>
          <a:prstGeom prst="rect">
            <a:avLst/>
          </a:prstGeom>
          <a:noFill/>
        </p:spPr>
        <p:txBody>
          <a:bodyPr wrap="square" rtlCol="0">
            <a:spAutoFit/>
          </a:bodyPr>
          <a:lstStyle/>
          <a:p>
            <a:r>
              <a:rPr lang="en-GB" sz="1400" dirty="0" smtClean="0"/>
              <a:t>Google / author</a:t>
            </a:r>
            <a:endParaRPr lang="en-GB" sz="1400" dirty="0"/>
          </a:p>
        </p:txBody>
      </p:sp>
    </p:spTree>
    <p:extLst>
      <p:ext uri="{BB962C8B-B14F-4D97-AF65-F5344CB8AC3E}">
        <p14:creationId xmlns:p14="http://schemas.microsoft.com/office/powerpoint/2010/main" val="14020377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But war wasn’t the origin </a:t>
            </a:r>
            <a:br>
              <a:rPr lang="en-GB" dirty="0" smtClean="0"/>
            </a:br>
            <a:r>
              <a:rPr lang="en-GB" dirty="0" smtClean="0"/>
              <a:t>of planning!</a:t>
            </a:r>
            <a:endParaRPr lang="en-GB" dirty="0"/>
          </a:p>
        </p:txBody>
      </p:sp>
      <p:sp>
        <p:nvSpPr>
          <p:cNvPr id="3" name="Content Placeholder 2"/>
          <p:cNvSpPr>
            <a:spLocks noGrp="1"/>
          </p:cNvSpPr>
          <p:nvPr>
            <p:ph idx="1"/>
          </p:nvPr>
        </p:nvSpPr>
        <p:spPr>
          <a:xfrm>
            <a:off x="838200" y="1825625"/>
            <a:ext cx="7913914" cy="4351338"/>
          </a:xfrm>
        </p:spPr>
        <p:txBody>
          <a:bodyPr/>
          <a:lstStyle/>
          <a:p>
            <a:r>
              <a:rPr lang="en-GB" dirty="0" smtClean="0"/>
              <a:t>Key inter-war issues included environmental quality</a:t>
            </a: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123" y="2343150"/>
            <a:ext cx="2827615" cy="439238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9173" y="2382502"/>
            <a:ext cx="2434847" cy="431368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2893" y="2382502"/>
            <a:ext cx="2438122" cy="4267472"/>
          </a:xfrm>
          <a:prstGeom prst="rect">
            <a:avLst/>
          </a:prstGeom>
        </p:spPr>
      </p:pic>
      <p:sp>
        <p:nvSpPr>
          <p:cNvPr id="7" name="TextBox 6"/>
          <p:cNvSpPr txBox="1"/>
          <p:nvPr/>
        </p:nvSpPr>
        <p:spPr>
          <a:xfrm>
            <a:off x="9095014" y="2726871"/>
            <a:ext cx="2824843" cy="1754326"/>
          </a:xfrm>
          <a:prstGeom prst="rect">
            <a:avLst/>
          </a:prstGeom>
          <a:noFill/>
        </p:spPr>
        <p:txBody>
          <a:bodyPr wrap="square" rtlCol="0">
            <a:spAutoFit/>
          </a:bodyPr>
          <a:lstStyle/>
          <a:p>
            <a:r>
              <a:rPr lang="en-GB" dirty="0" smtClean="0"/>
              <a:t>For example the DIA “cautionary guides” by Clough Williams-Ellis, the formation of the CPRE, growth of the National trust </a:t>
            </a:r>
            <a:r>
              <a:rPr lang="en-GB" dirty="0" err="1" smtClean="0"/>
              <a:t>etc</a:t>
            </a:r>
            <a:endParaRPr lang="en-GB" dirty="0"/>
          </a:p>
        </p:txBody>
      </p:sp>
    </p:spTree>
    <p:extLst>
      <p:ext uri="{BB962C8B-B14F-4D97-AF65-F5344CB8AC3E}">
        <p14:creationId xmlns:p14="http://schemas.microsoft.com/office/powerpoint/2010/main" val="37199771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But war wasn’t the origin </a:t>
            </a:r>
            <a:br>
              <a:rPr lang="en-GB" dirty="0" smtClean="0"/>
            </a:br>
            <a:r>
              <a:rPr lang="en-GB" dirty="0" smtClean="0"/>
              <a:t>of planning!</a:t>
            </a:r>
            <a:endParaRPr lang="en-GB" dirty="0"/>
          </a:p>
        </p:txBody>
      </p:sp>
      <p:sp>
        <p:nvSpPr>
          <p:cNvPr id="3" name="Content Placeholder 2"/>
          <p:cNvSpPr>
            <a:spLocks noGrp="1"/>
          </p:cNvSpPr>
          <p:nvPr>
            <p:ph idx="1"/>
          </p:nvPr>
        </p:nvSpPr>
        <p:spPr/>
        <p:txBody>
          <a:bodyPr/>
          <a:lstStyle/>
          <a:p>
            <a:r>
              <a:rPr lang="en-GB" dirty="0" smtClean="0"/>
              <a:t>Responses included a series of county and region</a:t>
            </a:r>
            <a:r>
              <a:rPr lang="en-GB" dirty="0"/>
              <a:t> </a:t>
            </a:r>
            <a:r>
              <a:rPr lang="en-GB" dirty="0" smtClean="0"/>
              <a:t>scale plans</a:t>
            </a:r>
          </a:p>
          <a:p>
            <a:endParaRPr lang="en-GB" dirty="0"/>
          </a:p>
          <a:p>
            <a:pPr marL="0" indent="0">
              <a:buNone/>
            </a:pPr>
            <a:r>
              <a:rPr lang="en-GB" dirty="0" smtClean="0"/>
              <a:t>Many involved, or were                                                                       influenced by, Professor                                                                                                             Patrick Abercrombie                                                                                                     </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07423" y="2835573"/>
            <a:ext cx="2455209" cy="29847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14776" y="2586036"/>
            <a:ext cx="3620342" cy="3620342"/>
          </a:xfrm>
          <a:prstGeom prst="rect">
            <a:avLst/>
          </a:prstGeom>
        </p:spPr>
      </p:pic>
      <p:sp>
        <p:nvSpPr>
          <p:cNvPr id="6" name="TextBox 5"/>
          <p:cNvSpPr txBox="1"/>
          <p:nvPr/>
        </p:nvSpPr>
        <p:spPr>
          <a:xfrm>
            <a:off x="10033462" y="6317673"/>
            <a:ext cx="2001656" cy="307777"/>
          </a:xfrm>
          <a:prstGeom prst="rect">
            <a:avLst/>
          </a:prstGeom>
          <a:noFill/>
        </p:spPr>
        <p:txBody>
          <a:bodyPr wrap="square" rtlCol="0">
            <a:spAutoFit/>
          </a:bodyPr>
          <a:lstStyle/>
          <a:p>
            <a:pPr algn="r"/>
            <a:r>
              <a:rPr lang="en-GB" sz="1400" dirty="0" smtClean="0"/>
              <a:t>(RIBA)</a:t>
            </a:r>
            <a:endParaRPr lang="en-GB" sz="1400" dirty="0"/>
          </a:p>
        </p:txBody>
      </p:sp>
    </p:spTree>
    <p:extLst>
      <p:ext uri="{BB962C8B-B14F-4D97-AF65-F5344CB8AC3E}">
        <p14:creationId xmlns:p14="http://schemas.microsoft.com/office/powerpoint/2010/main" val="28849314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But war wasn’t the origin </a:t>
            </a:r>
            <a:br>
              <a:rPr lang="en-GB" dirty="0" smtClean="0"/>
            </a:br>
            <a:r>
              <a:rPr lang="en-GB" dirty="0" smtClean="0"/>
              <a:t>of planning!</a:t>
            </a:r>
            <a:endParaRPr lang="en-GB" dirty="0"/>
          </a:p>
        </p:txBody>
      </p:sp>
      <p:sp>
        <p:nvSpPr>
          <p:cNvPr id="3" name="Content Placeholder 2"/>
          <p:cNvSpPr>
            <a:spLocks noGrp="1"/>
          </p:cNvSpPr>
          <p:nvPr>
            <p:ph idx="1"/>
          </p:nvPr>
        </p:nvSpPr>
        <p:spPr/>
        <p:txBody>
          <a:bodyPr/>
          <a:lstStyle/>
          <a:p>
            <a:r>
              <a:rPr lang="en-GB" dirty="0" smtClean="0"/>
              <a:t>Responses included the Green Belt (for London at least)</a:t>
            </a:r>
          </a:p>
          <a:p>
            <a:pPr marL="0" indent="0">
              <a:buNone/>
            </a:pPr>
            <a:endParaRPr lang="en-GB" dirty="0" smtClean="0"/>
          </a:p>
          <a:p>
            <a:pPr marL="0" indent="0">
              <a:buNone/>
            </a:pPr>
            <a:r>
              <a:rPr lang="en-GB" dirty="0" smtClean="0"/>
              <a:t>The </a:t>
            </a:r>
            <a:r>
              <a:rPr lang="en-GB" dirty="0"/>
              <a:t>Metropolitan Green Belt was the </a:t>
            </a:r>
            <a:r>
              <a:rPr lang="en-GB" dirty="0" smtClean="0"/>
              <a:t>                                                       first </a:t>
            </a:r>
            <a:r>
              <a:rPr lang="en-GB" dirty="0"/>
              <a:t>such area of protected open land </a:t>
            </a:r>
            <a:r>
              <a:rPr lang="en-GB" dirty="0" smtClean="0"/>
              <a:t>                                                         to </a:t>
            </a:r>
            <a:r>
              <a:rPr lang="en-GB" dirty="0"/>
              <a:t>be </a:t>
            </a:r>
            <a:r>
              <a:rPr lang="en-GB" dirty="0" smtClean="0"/>
              <a:t>proposed </a:t>
            </a:r>
            <a:r>
              <a:rPr lang="en-GB" dirty="0"/>
              <a:t>in the </a:t>
            </a:r>
            <a:r>
              <a:rPr lang="en-GB" dirty="0" smtClean="0"/>
              <a:t>UK, </a:t>
            </a:r>
            <a:r>
              <a:rPr lang="en-GB" dirty="0"/>
              <a:t>by the  </a:t>
            </a:r>
            <a:r>
              <a:rPr lang="en-GB" dirty="0" smtClean="0"/>
              <a:t>                                                       Greater </a:t>
            </a:r>
            <a:r>
              <a:rPr lang="en-GB" dirty="0"/>
              <a:t>London Regional Planning </a:t>
            </a:r>
            <a:r>
              <a:rPr lang="en-GB" dirty="0" smtClean="0"/>
              <a:t>                                                    Committee </a:t>
            </a:r>
            <a:r>
              <a:rPr lang="en-GB" dirty="0"/>
              <a:t>in </a:t>
            </a:r>
            <a:r>
              <a:rPr lang="en-GB" dirty="0" smtClean="0"/>
              <a:t>1935 and the </a:t>
            </a:r>
            <a:r>
              <a:rPr lang="en-GB" dirty="0"/>
              <a:t>Green </a:t>
            </a:r>
            <a:r>
              <a:rPr lang="en-GB" dirty="0" smtClean="0"/>
              <a:t>                                                            Belt </a:t>
            </a:r>
            <a:r>
              <a:rPr lang="en-GB" dirty="0"/>
              <a:t>(London and Home Counties) </a:t>
            </a:r>
            <a:r>
              <a:rPr lang="en-GB" dirty="0" smtClean="0"/>
              <a:t>Act.</a:t>
            </a: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8947" y="2385416"/>
            <a:ext cx="5663149" cy="4163302"/>
          </a:xfrm>
          <a:prstGeom prst="rect">
            <a:avLst/>
          </a:prstGeom>
        </p:spPr>
      </p:pic>
      <p:sp>
        <p:nvSpPr>
          <p:cNvPr id="5" name="TextBox 4"/>
          <p:cNvSpPr txBox="1"/>
          <p:nvPr/>
        </p:nvSpPr>
        <p:spPr>
          <a:xfrm>
            <a:off x="4235824" y="6176963"/>
            <a:ext cx="2057400" cy="307777"/>
          </a:xfrm>
          <a:prstGeom prst="rect">
            <a:avLst/>
          </a:prstGeom>
          <a:noFill/>
        </p:spPr>
        <p:txBody>
          <a:bodyPr wrap="square" rtlCol="0">
            <a:spAutoFit/>
          </a:bodyPr>
          <a:lstStyle/>
          <a:p>
            <a:pPr algn="r"/>
            <a:r>
              <a:rPr lang="en-GB" sz="1400" dirty="0" smtClean="0"/>
              <a:t>(</a:t>
            </a:r>
            <a:r>
              <a:rPr lang="en-GB" sz="1400" dirty="0" err="1" smtClean="0"/>
              <a:t>Mais</a:t>
            </a:r>
            <a:r>
              <a:rPr lang="en-GB" sz="1400" dirty="0" smtClean="0"/>
              <a:t>, 1939)</a:t>
            </a:r>
            <a:endParaRPr lang="en-GB" sz="1400" dirty="0"/>
          </a:p>
        </p:txBody>
      </p:sp>
    </p:spTree>
    <p:extLst>
      <p:ext uri="{BB962C8B-B14F-4D97-AF65-F5344CB8AC3E}">
        <p14:creationId xmlns:p14="http://schemas.microsoft.com/office/powerpoint/2010/main" val="10450606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post-war future</a:t>
            </a:r>
            <a:endParaRPr lang="en-GB" dirty="0"/>
          </a:p>
        </p:txBody>
      </p:sp>
      <p:sp>
        <p:nvSpPr>
          <p:cNvPr id="3" name="Content Placeholder 2"/>
          <p:cNvSpPr>
            <a:spLocks noGrp="1"/>
          </p:cNvSpPr>
          <p:nvPr>
            <p:ph idx="1"/>
          </p:nvPr>
        </p:nvSpPr>
        <p:spPr/>
        <p:txBody>
          <a:bodyPr/>
          <a:lstStyle/>
          <a:p>
            <a:pPr marL="0" indent="0">
              <a:buNone/>
            </a:pPr>
            <a:r>
              <a:rPr lang="en-GB" dirty="0" smtClean="0"/>
              <a:t>The number and nature of post-war plans – whether written/published during or immediately after the war.</a:t>
            </a:r>
          </a:p>
          <a:p>
            <a:pPr marL="0" indent="0">
              <a:buNone/>
            </a:pPr>
            <a:endParaRPr lang="en-GB" dirty="0"/>
          </a:p>
          <a:p>
            <a:pPr marL="0" indent="0">
              <a:buNone/>
            </a:pPr>
            <a:r>
              <a:rPr lang="en-GB" dirty="0" smtClean="0"/>
              <a:t>We know of </a:t>
            </a:r>
            <a:r>
              <a:rPr lang="en-GB" i="1" dirty="0" smtClean="0"/>
              <a:t>at least</a:t>
            </a:r>
            <a:r>
              <a:rPr lang="en-GB" dirty="0" smtClean="0"/>
              <a:t> 250 for the UK, between 1940 and 1952.  Most are “settlement-level” (but some focus on, for example, town centres rather than the whole town); some are county or even regional scale.</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274969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made the plans?</a:t>
            </a:r>
            <a:endParaRPr lang="en-GB" dirty="0"/>
          </a:p>
        </p:txBody>
      </p:sp>
      <p:sp>
        <p:nvSpPr>
          <p:cNvPr id="3" name="Content Placeholder 2"/>
          <p:cNvSpPr>
            <a:spLocks noGrp="1"/>
          </p:cNvSpPr>
          <p:nvPr>
            <p:ph idx="1"/>
          </p:nvPr>
        </p:nvSpPr>
        <p:spPr/>
        <p:txBody>
          <a:bodyPr/>
          <a:lstStyle/>
          <a:p>
            <a:pPr marL="0" indent="0">
              <a:buNone/>
            </a:pPr>
            <a:r>
              <a:rPr lang="en-GB" dirty="0" smtClean="0"/>
              <a:t>Often attributed to “authors”, often high-profile consultant planners.</a:t>
            </a:r>
          </a:p>
          <a:p>
            <a:pPr marL="0" indent="0">
              <a:buNone/>
            </a:pPr>
            <a:r>
              <a:rPr lang="en-GB" dirty="0" smtClean="0"/>
              <a:t>But over 50% were written by local authority staff, many of whom are un-named.</a:t>
            </a:r>
          </a:p>
          <a:p>
            <a:pPr marL="0" indent="0">
              <a:buNone/>
            </a:pPr>
            <a:r>
              <a:rPr lang="en-GB" dirty="0" smtClean="0"/>
              <a:t>“Authorship” is divisive, as most were team productions.</a:t>
            </a:r>
          </a:p>
          <a:p>
            <a:pPr marL="0" indent="0">
              <a:buNone/>
            </a:pPr>
            <a:r>
              <a:rPr lang="en-GB" dirty="0" smtClean="0"/>
              <a:t>Some written by local pressure groups, individuals, or even via newspaper campaigns.</a:t>
            </a:r>
            <a:endParaRPr lang="en-GB" dirty="0"/>
          </a:p>
        </p:txBody>
      </p:sp>
    </p:spTree>
    <p:extLst>
      <p:ext uri="{BB962C8B-B14F-4D97-AF65-F5344CB8AC3E}">
        <p14:creationId xmlns:p14="http://schemas.microsoft.com/office/powerpoint/2010/main" val="21433986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70173052"/>
              </p:ext>
            </p:extLst>
          </p:nvPr>
        </p:nvGraphicFramePr>
        <p:xfrm>
          <a:off x="510990" y="-2"/>
          <a:ext cx="5392269" cy="6858002"/>
        </p:xfrm>
        <a:graphic>
          <a:graphicData uri="http://schemas.openxmlformats.org/drawingml/2006/table">
            <a:tbl>
              <a:tblPr>
                <a:tableStyleId>{5C22544A-7EE6-4342-B048-85BDC9FD1C3A}</a:tableStyleId>
              </a:tblPr>
              <a:tblGrid>
                <a:gridCol w="4295216"/>
                <a:gridCol w="1097053"/>
              </a:tblGrid>
              <a:tr h="197887">
                <a:tc>
                  <a:txBody>
                    <a:bodyPr/>
                    <a:lstStyle/>
                    <a:p>
                      <a:pPr>
                        <a:lnSpc>
                          <a:spcPts val="1200"/>
                        </a:lnSpc>
                        <a:spcBef>
                          <a:spcPts val="450"/>
                        </a:spcBef>
                        <a:spcAft>
                          <a:spcPts val="270"/>
                        </a:spcAft>
                        <a:tabLst>
                          <a:tab pos="-457200" algn="l"/>
                        </a:tabLst>
                      </a:pPr>
                      <a:r>
                        <a:rPr lang="en-GB" sz="800" spc="-15" dirty="0">
                          <a:effectLst/>
                        </a:rPr>
                        <a:t>Consultant (with qualifications etc</a:t>
                      </a:r>
                      <a:r>
                        <a:rPr lang="en-GB" sz="800" spc="-15" baseline="30000" dirty="0">
                          <a:effectLst/>
                        </a:rPr>
                        <a:t>2</a:t>
                      </a:r>
                      <a:r>
                        <a:rPr lang="en-GB" sz="800" spc="-15" dirty="0">
                          <a:effectLst/>
                        </a:rPr>
                        <a:t>)</a:t>
                      </a:r>
                      <a:endParaRPr lang="en-GB" sz="900" dirty="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Number of plans</a:t>
                      </a:r>
                      <a:endParaRPr lang="en-GB" sz="900">
                        <a:effectLst/>
                        <a:latin typeface="Courier"/>
                        <a:ea typeface="Times New Roman" panose="02020603050405020304" pitchFamily="18" charset="0"/>
                        <a:cs typeface="Courier"/>
                      </a:endParaRPr>
                    </a:p>
                  </a:txBody>
                  <a:tcPr marL="57254" marR="57254" marT="0" marB="0"/>
                </a:tc>
              </a:tr>
              <a:tr h="313025">
                <a:tc>
                  <a:txBody>
                    <a:bodyPr/>
                    <a:lstStyle/>
                    <a:p>
                      <a:pPr>
                        <a:lnSpc>
                          <a:spcPts val="1200"/>
                        </a:lnSpc>
                        <a:spcBef>
                          <a:spcPts val="450"/>
                        </a:spcBef>
                        <a:spcAft>
                          <a:spcPts val="270"/>
                        </a:spcAft>
                        <a:tabLst>
                          <a:tab pos="-457200" algn="l"/>
                        </a:tabLst>
                      </a:pPr>
                      <a:r>
                        <a:rPr lang="en-GB" sz="800" spc="-15">
                          <a:effectLst/>
                        </a:rPr>
                        <a:t>Sharp, Thomas </a:t>
                      </a:r>
                      <a:r>
                        <a:rPr lang="en-GB" sz="800" spc="-10">
                          <a:effectLst/>
                        </a:rPr>
                        <a:t>CBE MA DLitt MTPI FRIBA PPILA; TPI President 1945-6</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11</a:t>
                      </a:r>
                      <a:endParaRPr lang="en-GB" sz="900">
                        <a:effectLst/>
                        <a:latin typeface="Courier"/>
                        <a:ea typeface="Times New Roman" panose="02020603050405020304" pitchFamily="18" charset="0"/>
                        <a:cs typeface="Courier"/>
                      </a:endParaRPr>
                    </a:p>
                  </a:txBody>
                  <a:tcPr marL="57254" marR="57254" marT="0" marB="0"/>
                </a:tc>
              </a:tr>
              <a:tr h="313025">
                <a:tc>
                  <a:txBody>
                    <a:bodyPr/>
                    <a:lstStyle/>
                    <a:p>
                      <a:pPr>
                        <a:lnSpc>
                          <a:spcPts val="1200"/>
                        </a:lnSpc>
                        <a:spcBef>
                          <a:spcPts val="450"/>
                        </a:spcBef>
                        <a:spcAft>
                          <a:spcPts val="270"/>
                        </a:spcAft>
                        <a:tabLst>
                          <a:tab pos="-457200" algn="l"/>
                        </a:tabLst>
                      </a:pPr>
                      <a:r>
                        <a:rPr lang="en-GB" sz="800" spc="-15">
                          <a:effectLst/>
                        </a:rPr>
                        <a:t>Abercrombie, Sir Patrick </a:t>
                      </a:r>
                      <a:r>
                        <a:rPr lang="en-GB" sz="800" spc="-10">
                          <a:effectLst/>
                        </a:rPr>
                        <a:t>MA DLitt FRIBA FILA; TPI President 1925-6</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9</a:t>
                      </a:r>
                      <a:endParaRPr lang="en-GB" sz="900">
                        <a:effectLst/>
                        <a:latin typeface="Courier"/>
                        <a:ea typeface="Times New Roman" panose="02020603050405020304" pitchFamily="18" charset="0"/>
                        <a:cs typeface="Courier"/>
                      </a:endParaRPr>
                    </a:p>
                  </a:txBody>
                  <a:tcPr marL="57254" marR="57254" marT="0" marB="0"/>
                </a:tc>
              </a:tr>
              <a:tr h="313025">
                <a:tc>
                  <a:txBody>
                    <a:bodyPr/>
                    <a:lstStyle/>
                    <a:p>
                      <a:pPr>
                        <a:lnSpc>
                          <a:spcPts val="1200"/>
                        </a:lnSpc>
                        <a:spcBef>
                          <a:spcPts val="450"/>
                        </a:spcBef>
                        <a:spcAft>
                          <a:spcPts val="270"/>
                        </a:spcAft>
                        <a:tabLst>
                          <a:tab pos="-457200" algn="l"/>
                        </a:tabLst>
                      </a:pPr>
                      <a:r>
                        <a:rPr lang="en-GB" sz="800" spc="-15">
                          <a:effectLst/>
                        </a:rPr>
                        <a:t>Davidge, William R. </a:t>
                      </a:r>
                      <a:r>
                        <a:rPr lang="en-GB" sz="800" spc="-10">
                          <a:effectLst/>
                        </a:rPr>
                        <a:t>MTPI AMInstCE FRIBA FSI; TPI President 1926-7</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8</a:t>
                      </a:r>
                      <a:endParaRPr lang="en-GB" sz="900">
                        <a:effectLst/>
                        <a:latin typeface="Courier"/>
                        <a:ea typeface="Times New Roman" panose="02020603050405020304" pitchFamily="18" charset="0"/>
                        <a:cs typeface="Courier"/>
                      </a:endParaRPr>
                    </a:p>
                  </a:txBody>
                  <a:tcPr marL="57254" marR="57254" marT="0" marB="0"/>
                </a:tc>
              </a:tr>
              <a:tr h="313025">
                <a:tc>
                  <a:txBody>
                    <a:bodyPr/>
                    <a:lstStyle/>
                    <a:p>
                      <a:pPr>
                        <a:lnSpc>
                          <a:spcPts val="1200"/>
                        </a:lnSpc>
                        <a:spcBef>
                          <a:spcPts val="450"/>
                        </a:spcBef>
                        <a:spcAft>
                          <a:spcPts val="270"/>
                        </a:spcAft>
                        <a:tabLst>
                          <a:tab pos="-457200" algn="l"/>
                        </a:tabLst>
                      </a:pPr>
                      <a:r>
                        <a:rPr lang="en-GB" sz="800" spc="-15" dirty="0">
                          <a:effectLst/>
                        </a:rPr>
                        <a:t>Chapman, W. Dobson </a:t>
                      </a:r>
                      <a:r>
                        <a:rPr lang="en-GB" sz="800" spc="-10" dirty="0">
                          <a:effectLst/>
                        </a:rPr>
                        <a:t>MA MTPI LRIBA FILA; TPI President 1943-4</a:t>
                      </a:r>
                      <a:endParaRPr lang="en-GB" sz="900" dirty="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5</a:t>
                      </a:r>
                      <a:endParaRPr lang="en-GB" sz="900">
                        <a:effectLst/>
                        <a:latin typeface="Courier"/>
                        <a:ea typeface="Times New Roman" panose="02020603050405020304" pitchFamily="18" charset="0"/>
                        <a:cs typeface="Courier"/>
                      </a:endParaRPr>
                    </a:p>
                  </a:txBody>
                  <a:tcPr marL="57254" marR="57254" marT="0" marB="0"/>
                </a:tc>
              </a:tr>
              <a:tr h="313025">
                <a:tc>
                  <a:txBody>
                    <a:bodyPr/>
                    <a:lstStyle/>
                    <a:p>
                      <a:pPr>
                        <a:lnSpc>
                          <a:spcPts val="1200"/>
                        </a:lnSpc>
                        <a:spcBef>
                          <a:spcPts val="450"/>
                        </a:spcBef>
                        <a:spcAft>
                          <a:spcPts val="270"/>
                        </a:spcAft>
                        <a:tabLst>
                          <a:tab pos="-457200" algn="l"/>
                        </a:tabLst>
                      </a:pPr>
                      <a:r>
                        <a:rPr lang="en-GB" sz="800" spc="-15">
                          <a:effectLst/>
                        </a:rPr>
                        <a:t>Lloyd, T. Alwyn </a:t>
                      </a:r>
                      <a:r>
                        <a:rPr lang="en-GB" sz="800" spc="-10">
                          <a:effectLst/>
                        </a:rPr>
                        <a:t>OBE Hon LLD FRIBA FILA FSA; TPI President 1933-4</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5 (3 with Jackson)</a:t>
                      </a:r>
                      <a:endParaRPr lang="en-GB" sz="90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Lock, Max </a:t>
                      </a:r>
                      <a:r>
                        <a:rPr lang="en-GB" sz="800" spc="-10">
                          <a:effectLst/>
                        </a:rPr>
                        <a:t>ARIBA MTPI</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4</a:t>
                      </a:r>
                      <a:endParaRPr lang="en-GB" sz="90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Adshead, Stanley D. </a:t>
                      </a:r>
                      <a:r>
                        <a:rPr lang="en-GB" sz="800" spc="-10">
                          <a:effectLst/>
                        </a:rPr>
                        <a:t>MA MArch FRIBA; TPI President 1918-19</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4</a:t>
                      </a:r>
                      <a:endParaRPr lang="en-GB" sz="90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Edwards, A. Trystan FRIBA</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4</a:t>
                      </a:r>
                      <a:endParaRPr lang="en-GB" sz="90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Holden, Charles LittD FRIBA MTPI</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4</a:t>
                      </a:r>
                      <a:endParaRPr lang="en-GB" sz="90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Jackson, Herbert </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3 (with Lloyd)</a:t>
                      </a:r>
                      <a:endParaRPr lang="en-GB" sz="90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Jellicoe, [later Sir] Geoffrey </a:t>
                      </a:r>
                      <a:r>
                        <a:rPr lang="en-GB" sz="800" spc="-10">
                          <a:effectLst/>
                        </a:rPr>
                        <a:t>CBE RA PPILA FRIBA MTPI</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3</a:t>
                      </a:r>
                      <a:endParaRPr lang="en-GB" sz="900">
                        <a:effectLst/>
                        <a:latin typeface="Courier"/>
                        <a:ea typeface="Times New Roman" panose="02020603050405020304" pitchFamily="18" charset="0"/>
                        <a:cs typeface="Courier"/>
                      </a:endParaRPr>
                    </a:p>
                  </a:txBody>
                  <a:tcPr marL="57254" marR="57254" marT="0" marB="0"/>
                </a:tc>
              </a:tr>
              <a:tr h="313025">
                <a:tc>
                  <a:txBody>
                    <a:bodyPr/>
                    <a:lstStyle/>
                    <a:p>
                      <a:pPr>
                        <a:lnSpc>
                          <a:spcPts val="1200"/>
                        </a:lnSpc>
                        <a:spcBef>
                          <a:spcPts val="450"/>
                        </a:spcBef>
                        <a:spcAft>
                          <a:spcPts val="270"/>
                        </a:spcAft>
                        <a:tabLst>
                          <a:tab pos="-457200" algn="l"/>
                        </a:tabLst>
                      </a:pPr>
                      <a:r>
                        <a:rPr lang="en-GB" sz="800" spc="-15">
                          <a:effectLst/>
                        </a:rPr>
                        <a:t>Chitty, Anthony M. </a:t>
                      </a:r>
                      <a:r>
                        <a:rPr lang="en-GB" sz="800" spc="-10">
                          <a:effectLst/>
                        </a:rPr>
                        <a:t>MA FRIBA AMTPI</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3 (2 with Hening)</a:t>
                      </a:r>
                      <a:endParaRPr lang="en-GB" sz="900">
                        <a:effectLst/>
                        <a:latin typeface="Courier"/>
                        <a:ea typeface="Times New Roman" panose="02020603050405020304" pitchFamily="18" charset="0"/>
                        <a:cs typeface="Courier"/>
                      </a:endParaRPr>
                    </a:p>
                  </a:txBody>
                  <a:tcPr marL="57254" marR="57254" marT="0" marB="0"/>
                </a:tc>
              </a:tr>
              <a:tr h="406190">
                <a:tc>
                  <a:txBody>
                    <a:bodyPr/>
                    <a:lstStyle/>
                    <a:p>
                      <a:pPr>
                        <a:lnSpc>
                          <a:spcPts val="1200"/>
                        </a:lnSpc>
                        <a:spcBef>
                          <a:spcPts val="450"/>
                        </a:spcBef>
                        <a:spcAft>
                          <a:spcPts val="270"/>
                        </a:spcAft>
                        <a:tabLst>
                          <a:tab pos="-457200" algn="l"/>
                        </a:tabLst>
                      </a:pPr>
                      <a:r>
                        <a:rPr lang="en-GB" sz="800" spc="-15">
                          <a:effectLst/>
                        </a:rPr>
                        <a:t>Nickson, Richard </a:t>
                      </a:r>
                      <a:r>
                        <a:rPr lang="en-GB" sz="800" spc="-10">
                          <a:effectLst/>
                        </a:rPr>
                        <a:t>MA FRIBA (Abercrombie’s business partner from 1946)</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dirty="0">
                          <a:effectLst/>
                        </a:rPr>
                        <a:t>3 (with Abercrombie)</a:t>
                      </a:r>
                      <a:endParaRPr lang="en-GB" sz="900" dirty="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Gibberd, Frederick ARIBA AMTPI</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2</a:t>
                      </a:r>
                      <a:endParaRPr lang="en-GB" sz="90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Hening, Robert MBE</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2 (with Chitty)</a:t>
                      </a:r>
                      <a:endParaRPr lang="en-GB" sz="900">
                        <a:effectLst/>
                        <a:latin typeface="Courier"/>
                        <a:ea typeface="Times New Roman" panose="02020603050405020304" pitchFamily="18" charset="0"/>
                        <a:cs typeface="Courier"/>
                      </a:endParaRPr>
                    </a:p>
                  </a:txBody>
                  <a:tcPr marL="57254" marR="57254" marT="0" marB="0"/>
                </a:tc>
              </a:tr>
              <a:tr h="406190">
                <a:tc>
                  <a:txBody>
                    <a:bodyPr/>
                    <a:lstStyle/>
                    <a:p>
                      <a:pPr>
                        <a:lnSpc>
                          <a:spcPts val="1200"/>
                        </a:lnSpc>
                        <a:spcBef>
                          <a:spcPts val="450"/>
                        </a:spcBef>
                        <a:spcAft>
                          <a:spcPts val="270"/>
                        </a:spcAft>
                        <a:tabLst>
                          <a:tab pos="-457200" algn="l"/>
                        </a:tabLst>
                      </a:pPr>
                      <a:r>
                        <a:rPr lang="en-GB" sz="800" spc="-15">
                          <a:effectLst/>
                        </a:rPr>
                        <a:t>Holford, [later Lord] William </a:t>
                      </a:r>
                      <a:r>
                        <a:rPr lang="en-GB" sz="800" spc="-10">
                          <a:effectLst/>
                        </a:rPr>
                        <a:t>BArch MA DCL Hon LLD ARA PPRIBA PPILA; TPI President 1953-4</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2</a:t>
                      </a:r>
                      <a:endParaRPr lang="en-GB" sz="90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James, Charles Holloway </a:t>
                      </a:r>
                      <a:r>
                        <a:rPr lang="en-GB" sz="800" spc="-10">
                          <a:effectLst/>
                        </a:rPr>
                        <a:t>RA FRIBA</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2 (with Pierce)</a:t>
                      </a:r>
                      <a:endParaRPr lang="en-GB" sz="90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Lutyens, Sir Edwin </a:t>
                      </a:r>
                      <a:r>
                        <a:rPr lang="en-GB" sz="800" spc="-10">
                          <a:effectLst/>
                        </a:rPr>
                        <a:t>OM KCIE PRA FRIBA Hon LLD etc</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2</a:t>
                      </a:r>
                      <a:endParaRPr lang="en-GB" sz="900">
                        <a:effectLst/>
                        <a:latin typeface="Courier"/>
                        <a:ea typeface="Times New Roman" panose="02020603050405020304" pitchFamily="18" charset="0"/>
                        <a:cs typeface="Courier"/>
                      </a:endParaRPr>
                    </a:p>
                  </a:txBody>
                  <a:tcPr marL="57254" marR="57254" marT="0" marB="0"/>
                </a:tc>
              </a:tr>
              <a:tr h="313025">
                <a:tc>
                  <a:txBody>
                    <a:bodyPr/>
                    <a:lstStyle/>
                    <a:p>
                      <a:pPr>
                        <a:lnSpc>
                          <a:spcPts val="1200"/>
                        </a:lnSpc>
                        <a:spcBef>
                          <a:spcPts val="450"/>
                        </a:spcBef>
                        <a:spcAft>
                          <a:spcPts val="270"/>
                        </a:spcAft>
                        <a:tabLst>
                          <a:tab pos="-457200" algn="l"/>
                        </a:tabLst>
                      </a:pPr>
                      <a:r>
                        <a:rPr lang="en-GB" sz="800" spc="-15">
                          <a:effectLst/>
                        </a:rPr>
                        <a:t>Minoprio, Anthony </a:t>
                      </a:r>
                      <a:r>
                        <a:rPr lang="en-GB" sz="800" spc="-10">
                          <a:effectLst/>
                        </a:rPr>
                        <a:t>BArch MA FRIBA AMTPI</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2 (with Spencely)</a:t>
                      </a:r>
                      <a:endParaRPr lang="en-GB" sz="90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Needham, Charles William Cashmore  FRIBA</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2</a:t>
                      </a:r>
                      <a:endParaRPr lang="en-GB" sz="900">
                        <a:effectLst/>
                        <a:latin typeface="Courier"/>
                        <a:ea typeface="Times New Roman" panose="02020603050405020304" pitchFamily="18" charset="0"/>
                        <a:cs typeface="Courier"/>
                      </a:endParaRPr>
                    </a:p>
                  </a:txBody>
                  <a:tcPr marL="57254" marR="57254" marT="0" marB="0"/>
                </a:tc>
              </a:tr>
              <a:tr h="469537">
                <a:tc>
                  <a:txBody>
                    <a:bodyPr/>
                    <a:lstStyle/>
                    <a:p>
                      <a:pPr>
                        <a:lnSpc>
                          <a:spcPts val="1200"/>
                        </a:lnSpc>
                        <a:spcBef>
                          <a:spcPts val="450"/>
                        </a:spcBef>
                        <a:spcAft>
                          <a:spcPts val="270"/>
                        </a:spcAft>
                        <a:tabLst>
                          <a:tab pos="-457200" algn="l"/>
                        </a:tabLst>
                      </a:pPr>
                      <a:r>
                        <a:rPr lang="en-GB" sz="800" spc="-15">
                          <a:effectLst/>
                        </a:rPr>
                        <a:t>Pierce, S. Rowland </a:t>
                      </a:r>
                      <a:r>
                        <a:rPr lang="en-GB" sz="800" spc="-10">
                          <a:effectLst/>
                        </a:rPr>
                        <a:t>FRIBA</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 2 (with James) + LRRC membership</a:t>
                      </a:r>
                      <a:endParaRPr lang="en-GB" sz="90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Spencely, H.G.C. BArch FRIBA AMTPI</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2 (with Minoprio)</a:t>
                      </a:r>
                      <a:endParaRPr lang="en-GB" sz="900">
                        <a:effectLst/>
                        <a:latin typeface="Courier"/>
                        <a:ea typeface="Times New Roman" panose="02020603050405020304" pitchFamily="18" charset="0"/>
                        <a:cs typeface="Courier"/>
                      </a:endParaRPr>
                    </a:p>
                  </a:txBody>
                  <a:tcPr marL="57254" marR="57254" marT="0" marB="0"/>
                </a:tc>
              </a:tr>
              <a:tr h="614492">
                <a:tc>
                  <a:txBody>
                    <a:bodyPr/>
                    <a:lstStyle/>
                    <a:p>
                      <a:pPr>
                        <a:lnSpc>
                          <a:spcPts val="1200"/>
                        </a:lnSpc>
                        <a:spcBef>
                          <a:spcPts val="450"/>
                        </a:spcBef>
                        <a:spcAft>
                          <a:spcPts val="270"/>
                        </a:spcAft>
                        <a:tabLst>
                          <a:tab pos="-457200" algn="l"/>
                        </a:tabLst>
                      </a:pPr>
                      <a:r>
                        <a:rPr lang="en-GB" sz="800" spc="-15">
                          <a:effectLst/>
                        </a:rPr>
                        <a:t>Thompson, F. Longstreth BSc FSI AssocMInstCE PPTPI</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a:effectLst/>
                        </a:rPr>
                        <a:t>2 (but seems not to have written reports)</a:t>
                      </a:r>
                      <a:endParaRPr lang="en-GB" sz="900">
                        <a:effectLst/>
                        <a:latin typeface="Courier"/>
                        <a:ea typeface="Times New Roman" panose="02020603050405020304" pitchFamily="18" charset="0"/>
                        <a:cs typeface="Courier"/>
                      </a:endParaRPr>
                    </a:p>
                  </a:txBody>
                  <a:tcPr marL="57254" marR="57254" marT="0" marB="0"/>
                </a:tc>
              </a:tr>
              <a:tr h="197887">
                <a:tc>
                  <a:txBody>
                    <a:bodyPr/>
                    <a:lstStyle/>
                    <a:p>
                      <a:pPr>
                        <a:lnSpc>
                          <a:spcPts val="1200"/>
                        </a:lnSpc>
                        <a:spcBef>
                          <a:spcPts val="450"/>
                        </a:spcBef>
                        <a:spcAft>
                          <a:spcPts val="270"/>
                        </a:spcAft>
                        <a:tabLst>
                          <a:tab pos="-457200" algn="l"/>
                        </a:tabLst>
                      </a:pPr>
                      <a:r>
                        <a:rPr lang="en-GB" sz="800" spc="-15">
                          <a:effectLst/>
                        </a:rPr>
                        <a:t>Williams Ellis, Clough MC</a:t>
                      </a:r>
                      <a:r>
                        <a:rPr lang="en-GB" sz="800" spc="-10">
                          <a:effectLst/>
                        </a:rPr>
                        <a:t>  CBE FRIBA</a:t>
                      </a:r>
                      <a:r>
                        <a:rPr lang="en-GB" sz="800" spc="-15">
                          <a:effectLst/>
                        </a:rPr>
                        <a:t> MTPI PPILA Hon LLD</a:t>
                      </a:r>
                      <a:endParaRPr lang="en-GB" sz="900">
                        <a:effectLst/>
                        <a:latin typeface="Courier"/>
                        <a:ea typeface="Times New Roman" panose="02020603050405020304" pitchFamily="18" charset="0"/>
                        <a:cs typeface="Courier"/>
                      </a:endParaRPr>
                    </a:p>
                  </a:txBody>
                  <a:tcPr marL="57254" marR="57254" marT="0" marB="0"/>
                </a:tc>
                <a:tc>
                  <a:txBody>
                    <a:bodyPr/>
                    <a:lstStyle/>
                    <a:p>
                      <a:pPr>
                        <a:lnSpc>
                          <a:spcPts val="1200"/>
                        </a:lnSpc>
                        <a:spcBef>
                          <a:spcPts val="450"/>
                        </a:spcBef>
                        <a:spcAft>
                          <a:spcPts val="270"/>
                        </a:spcAft>
                        <a:tabLst>
                          <a:tab pos="-457200" algn="l"/>
                        </a:tabLst>
                      </a:pPr>
                      <a:r>
                        <a:rPr lang="en-GB" sz="800" spc="-15" dirty="0">
                          <a:effectLst/>
                        </a:rPr>
                        <a:t>2</a:t>
                      </a:r>
                      <a:endParaRPr lang="en-GB" sz="900" dirty="0">
                        <a:effectLst/>
                        <a:latin typeface="Courier"/>
                        <a:ea typeface="Times New Roman" panose="02020603050405020304" pitchFamily="18" charset="0"/>
                        <a:cs typeface="Courier"/>
                      </a:endParaRPr>
                    </a:p>
                  </a:txBody>
                  <a:tcPr marL="57254" marR="57254" marT="0" marB="0"/>
                </a:tc>
              </a:tr>
            </a:tbl>
          </a:graphicData>
        </a:graphic>
      </p:graphicFrame>
      <p:sp>
        <p:nvSpPr>
          <p:cNvPr id="3" name="TextBox 2"/>
          <p:cNvSpPr txBox="1"/>
          <p:nvPr/>
        </p:nvSpPr>
        <p:spPr>
          <a:xfrm>
            <a:off x="6523264" y="5837465"/>
            <a:ext cx="5412922" cy="830997"/>
          </a:xfrm>
          <a:prstGeom prst="rect">
            <a:avLst/>
          </a:prstGeom>
          <a:noFill/>
        </p:spPr>
        <p:txBody>
          <a:bodyPr wrap="square" rtlCol="0">
            <a:spAutoFit/>
          </a:bodyPr>
          <a:lstStyle/>
          <a:p>
            <a:r>
              <a:rPr lang="en-GB" sz="2400" dirty="0" smtClean="0"/>
              <a:t>(… and there are many more who worked on just one plan)</a:t>
            </a:r>
            <a:endParaRPr lang="en-GB" sz="2400" dirty="0"/>
          </a:p>
        </p:txBody>
      </p:sp>
      <p:sp>
        <p:nvSpPr>
          <p:cNvPr id="4" name="Right Arrow 3"/>
          <p:cNvSpPr/>
          <p:nvPr/>
        </p:nvSpPr>
        <p:spPr>
          <a:xfrm rot="10800000">
            <a:off x="5976256" y="538844"/>
            <a:ext cx="1273629" cy="2204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066064" y="171450"/>
            <a:ext cx="2726872" cy="369332"/>
          </a:xfrm>
          <a:prstGeom prst="rect">
            <a:avLst/>
          </a:prstGeom>
          <a:noFill/>
        </p:spPr>
        <p:txBody>
          <a:bodyPr wrap="square" rtlCol="0">
            <a:spAutoFit/>
          </a:bodyPr>
          <a:lstStyle/>
          <a:p>
            <a:r>
              <a:rPr lang="en-GB" dirty="0" smtClean="0"/>
              <a:t>London-related plans</a:t>
            </a:r>
            <a:endParaRPr lang="en-GB" dirty="0"/>
          </a:p>
        </p:txBody>
      </p:sp>
      <p:sp>
        <p:nvSpPr>
          <p:cNvPr id="6" name="Right Arrow 5"/>
          <p:cNvSpPr/>
          <p:nvPr/>
        </p:nvSpPr>
        <p:spPr>
          <a:xfrm rot="10800000">
            <a:off x="5957205" y="2348594"/>
            <a:ext cx="1273629" cy="2204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rot="10800000">
            <a:off x="5989862" y="4161066"/>
            <a:ext cx="1273629" cy="2204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10800000">
            <a:off x="5989862" y="4642758"/>
            <a:ext cx="1273629" cy="2204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6010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3679" y="145507"/>
            <a:ext cx="5313208" cy="6436706"/>
          </a:xfrm>
          <a:prstGeom prst="rect">
            <a:avLst/>
          </a:prstGeom>
        </p:spPr>
      </p:pic>
      <p:sp>
        <p:nvSpPr>
          <p:cNvPr id="3" name="TextBox 2"/>
          <p:cNvSpPr txBox="1"/>
          <p:nvPr/>
        </p:nvSpPr>
        <p:spPr>
          <a:xfrm>
            <a:off x="7045779" y="5935882"/>
            <a:ext cx="2237014" cy="646331"/>
          </a:xfrm>
          <a:prstGeom prst="rect">
            <a:avLst/>
          </a:prstGeom>
          <a:noFill/>
        </p:spPr>
        <p:txBody>
          <a:bodyPr wrap="square" rtlCol="0">
            <a:spAutoFit/>
          </a:bodyPr>
          <a:lstStyle/>
          <a:p>
            <a:r>
              <a:rPr lang="en-GB" dirty="0" smtClean="0"/>
              <a:t>Hellman, </a:t>
            </a:r>
            <a:r>
              <a:rPr lang="en-GB" i="1" dirty="0" smtClean="0"/>
              <a:t>Private Eye</a:t>
            </a:r>
            <a:r>
              <a:rPr lang="en-GB" dirty="0" smtClean="0"/>
              <a:t>, 30/9/2010</a:t>
            </a:r>
            <a:endParaRPr lang="en-GB" dirty="0"/>
          </a:p>
        </p:txBody>
      </p:sp>
      <p:sp>
        <p:nvSpPr>
          <p:cNvPr id="4" name="TextBox 3"/>
          <p:cNvSpPr txBox="1"/>
          <p:nvPr/>
        </p:nvSpPr>
        <p:spPr>
          <a:xfrm>
            <a:off x="7331529" y="457200"/>
            <a:ext cx="4490357" cy="3108543"/>
          </a:xfrm>
          <a:prstGeom prst="rect">
            <a:avLst/>
          </a:prstGeom>
          <a:noFill/>
        </p:spPr>
        <p:txBody>
          <a:bodyPr wrap="square" rtlCol="0">
            <a:spAutoFit/>
          </a:bodyPr>
          <a:lstStyle/>
          <a:p>
            <a:r>
              <a:rPr lang="en-GB" sz="2800" dirty="0" smtClean="0"/>
              <a:t>An appropriate time to be reviewing the processes of </a:t>
            </a:r>
            <a:r>
              <a:rPr lang="en-GB" sz="2800" dirty="0" err="1" smtClean="0"/>
              <a:t>replanning</a:t>
            </a:r>
            <a:r>
              <a:rPr lang="en-GB" sz="2800" dirty="0" smtClean="0"/>
              <a:t> and reconstruction, and their long-term impact</a:t>
            </a:r>
          </a:p>
          <a:p>
            <a:endParaRPr lang="en-GB" sz="2800" dirty="0"/>
          </a:p>
          <a:p>
            <a:r>
              <a:rPr lang="en-GB" sz="2800" dirty="0" smtClean="0"/>
              <a:t>The unpopularity of </a:t>
            </a:r>
            <a:r>
              <a:rPr lang="en-GB" sz="2800" dirty="0" err="1" smtClean="0"/>
              <a:t>plannng</a:t>
            </a:r>
            <a:r>
              <a:rPr lang="en-GB" sz="2800" dirty="0" smtClean="0"/>
              <a:t>?</a:t>
            </a:r>
            <a:endParaRPr lang="en-GB" sz="2800" dirty="0"/>
          </a:p>
        </p:txBody>
      </p:sp>
    </p:spTree>
    <p:extLst>
      <p:ext uri="{BB962C8B-B14F-4D97-AF65-F5344CB8AC3E}">
        <p14:creationId xmlns:p14="http://schemas.microsoft.com/office/powerpoint/2010/main" val="7258646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9814" y="26926"/>
            <a:ext cx="8637815" cy="6808438"/>
          </a:xfrm>
          <a:prstGeom prst="rect">
            <a:avLst/>
          </a:prstGeom>
        </p:spPr>
      </p:pic>
    </p:spTree>
    <p:extLst>
      <p:ext uri="{BB962C8B-B14F-4D97-AF65-F5344CB8AC3E}">
        <p14:creationId xmlns:p14="http://schemas.microsoft.com/office/powerpoint/2010/main" val="32706192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9814" y="26926"/>
            <a:ext cx="8637815" cy="6808438"/>
          </a:xfrm>
          <a:prstGeom prst="rect">
            <a:avLst/>
          </a:prstGeom>
        </p:spPr>
      </p:pic>
      <p:sp>
        <p:nvSpPr>
          <p:cNvPr id="3" name="Oval 2"/>
          <p:cNvSpPr/>
          <p:nvPr/>
        </p:nvSpPr>
        <p:spPr>
          <a:xfrm>
            <a:off x="1992085" y="122465"/>
            <a:ext cx="1551215" cy="50618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992084" y="628650"/>
            <a:ext cx="1110345" cy="31840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269670" y="1638301"/>
            <a:ext cx="963387" cy="66402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773384" y="1219201"/>
            <a:ext cx="963387" cy="66402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724648" y="214994"/>
            <a:ext cx="1162052" cy="66402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544784" y="122465"/>
            <a:ext cx="1251859" cy="101237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9345385" y="3031672"/>
            <a:ext cx="963387" cy="91167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6027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9700" y="107576"/>
            <a:ext cx="1324490" cy="1896035"/>
          </a:xfrm>
          <a:prstGeom prst="rect">
            <a:avLst/>
          </a:prstGeom>
        </p:spPr>
      </p:pic>
      <p:sp>
        <p:nvSpPr>
          <p:cNvPr id="12" name="TextBox 11"/>
          <p:cNvSpPr txBox="1"/>
          <p:nvPr/>
        </p:nvSpPr>
        <p:spPr>
          <a:xfrm>
            <a:off x="7758953" y="107576"/>
            <a:ext cx="4262718" cy="954107"/>
          </a:xfrm>
          <a:prstGeom prst="rect">
            <a:avLst/>
          </a:prstGeom>
          <a:noFill/>
        </p:spPr>
        <p:txBody>
          <a:bodyPr wrap="square" rtlCol="0">
            <a:spAutoFit/>
          </a:bodyPr>
          <a:lstStyle/>
          <a:p>
            <a:r>
              <a:rPr lang="en-GB" sz="2800" dirty="0" smtClean="0"/>
              <a:t>Professor Sir Patrick Abercrombie </a:t>
            </a:r>
            <a:r>
              <a:rPr lang="en-GB" sz="1400" dirty="0" smtClean="0"/>
              <a:t>(RIBA)</a:t>
            </a:r>
            <a:endParaRPr lang="en-GB" sz="1400" dirty="0"/>
          </a:p>
        </p:txBody>
      </p:sp>
      <p:sp>
        <p:nvSpPr>
          <p:cNvPr id="13" name="TextBox 12"/>
          <p:cNvSpPr txBox="1"/>
          <p:nvPr/>
        </p:nvSpPr>
        <p:spPr>
          <a:xfrm>
            <a:off x="134471" y="107576"/>
            <a:ext cx="5836023" cy="6463308"/>
          </a:xfrm>
          <a:prstGeom prst="rect">
            <a:avLst/>
          </a:prstGeom>
          <a:noFill/>
        </p:spPr>
        <p:txBody>
          <a:bodyPr wrap="square" rtlCol="0">
            <a:spAutoFit/>
          </a:bodyPr>
          <a:lstStyle/>
          <a:p>
            <a:r>
              <a:rPr lang="en-GB" dirty="0"/>
              <a:t>Abercrombie, </a:t>
            </a:r>
            <a:r>
              <a:rPr lang="en-GB" dirty="0" smtClean="0"/>
              <a:t>P. </a:t>
            </a:r>
            <a:r>
              <a:rPr lang="en-GB" dirty="0"/>
              <a:t>(1945) </a:t>
            </a:r>
            <a:r>
              <a:rPr lang="en-GB" i="1" dirty="0">
                <a:solidFill>
                  <a:srgbClr val="FF0000"/>
                </a:solidFill>
              </a:rPr>
              <a:t>Greater London Plan 1944</a:t>
            </a:r>
            <a:r>
              <a:rPr lang="en-GB" dirty="0">
                <a:solidFill>
                  <a:srgbClr val="FF0000"/>
                </a:solidFill>
              </a:rPr>
              <a:t>, </a:t>
            </a:r>
            <a:r>
              <a:rPr lang="en-GB" dirty="0"/>
              <a:t>HMSO, </a:t>
            </a:r>
            <a:endParaRPr lang="en-GB" dirty="0" smtClean="0"/>
          </a:p>
          <a:p>
            <a:r>
              <a:rPr lang="en-GB" dirty="0"/>
              <a:t> </a:t>
            </a:r>
            <a:r>
              <a:rPr lang="en-GB" dirty="0" smtClean="0"/>
              <a:t>   London</a:t>
            </a:r>
          </a:p>
          <a:p>
            <a:r>
              <a:rPr lang="en-GB" dirty="0"/>
              <a:t>Abercrombie, </a:t>
            </a:r>
            <a:r>
              <a:rPr lang="en-GB" dirty="0" smtClean="0"/>
              <a:t>P. </a:t>
            </a:r>
            <a:r>
              <a:rPr lang="en-GB" dirty="0"/>
              <a:t>and </a:t>
            </a:r>
            <a:r>
              <a:rPr lang="en-GB" dirty="0" err="1"/>
              <a:t>Nickson</a:t>
            </a:r>
            <a:r>
              <a:rPr lang="en-GB" dirty="0"/>
              <a:t>, </a:t>
            </a:r>
            <a:r>
              <a:rPr lang="en-GB" dirty="0" smtClean="0"/>
              <a:t>R. </a:t>
            </a:r>
            <a:r>
              <a:rPr lang="en-GB" dirty="0"/>
              <a:t>(1946) </a:t>
            </a:r>
            <a:r>
              <a:rPr lang="en-GB" i="1" dirty="0"/>
              <a:t>A plan for </a:t>
            </a:r>
            <a:r>
              <a:rPr lang="en-GB" i="1" dirty="0" smtClean="0"/>
              <a:t>  </a:t>
            </a:r>
          </a:p>
          <a:p>
            <a:r>
              <a:rPr lang="en-GB" i="1" dirty="0"/>
              <a:t> </a:t>
            </a:r>
            <a:r>
              <a:rPr lang="en-GB" i="1" dirty="0" smtClean="0"/>
              <a:t>   Bournemouth</a:t>
            </a:r>
            <a:r>
              <a:rPr lang="en-GB" i="1" dirty="0"/>
              <a:t>, Poole and Christchurch</a:t>
            </a:r>
            <a:r>
              <a:rPr lang="en-GB" dirty="0"/>
              <a:t>, The Corporation </a:t>
            </a:r>
            <a:endParaRPr lang="en-GB" dirty="0" smtClean="0"/>
          </a:p>
          <a:p>
            <a:r>
              <a:rPr lang="en-GB" dirty="0"/>
              <a:t> </a:t>
            </a:r>
            <a:r>
              <a:rPr lang="en-GB" dirty="0" smtClean="0"/>
              <a:t>   Bournemouth</a:t>
            </a:r>
          </a:p>
          <a:p>
            <a:r>
              <a:rPr lang="en-GB" dirty="0"/>
              <a:t>Abercrombie, </a:t>
            </a:r>
            <a:r>
              <a:rPr lang="en-GB" dirty="0" smtClean="0"/>
              <a:t>P. </a:t>
            </a:r>
            <a:r>
              <a:rPr lang="en-GB" dirty="0"/>
              <a:t>and </a:t>
            </a:r>
            <a:r>
              <a:rPr lang="en-GB" dirty="0" err="1"/>
              <a:t>Nickson</a:t>
            </a:r>
            <a:r>
              <a:rPr lang="en-GB" dirty="0"/>
              <a:t>, </a:t>
            </a:r>
            <a:r>
              <a:rPr lang="en-GB" dirty="0" smtClean="0"/>
              <a:t>R. </a:t>
            </a:r>
            <a:r>
              <a:rPr lang="en-GB" dirty="0"/>
              <a:t>(1946) “Dover </a:t>
            </a:r>
            <a:r>
              <a:rPr lang="en-GB" dirty="0" err="1"/>
              <a:t>replanning</a:t>
            </a:r>
            <a:r>
              <a:rPr lang="en-GB" dirty="0"/>
              <a:t> </a:t>
            </a:r>
            <a:endParaRPr lang="en-GB" dirty="0" smtClean="0"/>
          </a:p>
          <a:p>
            <a:r>
              <a:rPr lang="en-GB" dirty="0"/>
              <a:t> </a:t>
            </a:r>
            <a:r>
              <a:rPr lang="en-GB" dirty="0" smtClean="0"/>
              <a:t>   scheme” </a:t>
            </a:r>
            <a:r>
              <a:rPr lang="en-GB" i="1" dirty="0" smtClean="0"/>
              <a:t>Architect </a:t>
            </a:r>
            <a:r>
              <a:rPr lang="en-GB" i="1" dirty="0"/>
              <a:t>and Building News</a:t>
            </a:r>
            <a:r>
              <a:rPr lang="en-GB" dirty="0"/>
              <a:t> 17/10/47</a:t>
            </a:r>
          </a:p>
          <a:p>
            <a:r>
              <a:rPr lang="en-GB" dirty="0" smtClean="0"/>
              <a:t>Abercrombie</a:t>
            </a:r>
            <a:r>
              <a:rPr lang="en-GB" dirty="0"/>
              <a:t>, </a:t>
            </a:r>
            <a:r>
              <a:rPr lang="en-GB" dirty="0" smtClean="0"/>
              <a:t>P. </a:t>
            </a:r>
            <a:r>
              <a:rPr lang="en-GB" dirty="0"/>
              <a:t>(1947) “The Ministry of Town and Country </a:t>
            </a:r>
            <a:endParaRPr lang="en-GB" dirty="0" smtClean="0"/>
          </a:p>
          <a:p>
            <a:r>
              <a:rPr lang="en-GB" dirty="0"/>
              <a:t> </a:t>
            </a:r>
            <a:r>
              <a:rPr lang="en-GB" dirty="0" smtClean="0"/>
              <a:t>   Planning </a:t>
            </a:r>
            <a:r>
              <a:rPr lang="en-GB" dirty="0"/>
              <a:t>announce that a development plan for </a:t>
            </a:r>
            <a:endParaRPr lang="en-GB" dirty="0" smtClean="0"/>
          </a:p>
          <a:p>
            <a:r>
              <a:rPr lang="en-GB" dirty="0"/>
              <a:t> </a:t>
            </a:r>
            <a:r>
              <a:rPr lang="en-GB" dirty="0" smtClean="0"/>
              <a:t>   Birmingham </a:t>
            </a:r>
            <a:r>
              <a:rPr lang="en-GB" dirty="0"/>
              <a:t>now being drawn up by Sir Patrick </a:t>
            </a:r>
            <a:endParaRPr lang="en-GB" dirty="0" smtClean="0"/>
          </a:p>
          <a:p>
            <a:r>
              <a:rPr lang="en-GB" dirty="0"/>
              <a:t> </a:t>
            </a:r>
            <a:r>
              <a:rPr lang="en-GB" dirty="0" smtClean="0"/>
              <a:t>   Abercrombie </a:t>
            </a:r>
            <a:r>
              <a:rPr lang="en-GB" dirty="0"/>
              <a:t>is expected to be published at the end of the </a:t>
            </a:r>
            <a:endParaRPr lang="en-GB" dirty="0" smtClean="0"/>
          </a:p>
          <a:p>
            <a:r>
              <a:rPr lang="en-GB" dirty="0"/>
              <a:t> </a:t>
            </a:r>
            <a:r>
              <a:rPr lang="en-GB" dirty="0" smtClean="0"/>
              <a:t>   year</a:t>
            </a:r>
            <a:r>
              <a:rPr lang="en-GB" dirty="0"/>
              <a:t>” </a:t>
            </a:r>
            <a:r>
              <a:rPr lang="en-GB" i="1" dirty="0"/>
              <a:t>Architect and Building News </a:t>
            </a:r>
            <a:r>
              <a:rPr lang="en-GB" dirty="0" smtClean="0"/>
              <a:t>20/6/47</a:t>
            </a:r>
          </a:p>
          <a:p>
            <a:r>
              <a:rPr lang="en-GB" dirty="0"/>
              <a:t>Abercrombie, </a:t>
            </a:r>
            <a:r>
              <a:rPr lang="en-GB" dirty="0" smtClean="0"/>
              <a:t>P. </a:t>
            </a:r>
            <a:r>
              <a:rPr lang="en-GB" i="1" dirty="0" smtClean="0"/>
              <a:t>et al. </a:t>
            </a:r>
            <a:r>
              <a:rPr lang="en-GB" dirty="0" smtClean="0"/>
              <a:t>(</a:t>
            </a:r>
            <a:r>
              <a:rPr lang="en-GB" i="1" dirty="0"/>
              <a:t>c.</a:t>
            </a:r>
            <a:r>
              <a:rPr lang="en-GB" dirty="0"/>
              <a:t> 1947) </a:t>
            </a:r>
            <a:r>
              <a:rPr lang="en-GB" dirty="0" smtClean="0"/>
              <a:t>engaged </a:t>
            </a:r>
            <a:r>
              <a:rPr lang="en-GB" dirty="0"/>
              <a:t>by Redditch UDC “to </a:t>
            </a:r>
            <a:endParaRPr lang="en-GB" dirty="0" smtClean="0"/>
          </a:p>
          <a:p>
            <a:r>
              <a:rPr lang="en-GB" dirty="0"/>
              <a:t> </a:t>
            </a:r>
            <a:r>
              <a:rPr lang="en-GB" dirty="0" smtClean="0"/>
              <a:t>   provide </a:t>
            </a:r>
            <a:r>
              <a:rPr lang="en-GB" dirty="0"/>
              <a:t>a master plan for the development of the </a:t>
            </a:r>
            <a:r>
              <a:rPr lang="en-GB" dirty="0" smtClean="0"/>
              <a:t>town”</a:t>
            </a:r>
          </a:p>
          <a:p>
            <a:r>
              <a:rPr lang="en-GB" dirty="0" smtClean="0"/>
              <a:t>Abercrombie</a:t>
            </a:r>
            <a:r>
              <a:rPr lang="en-GB" dirty="0"/>
              <a:t>, </a:t>
            </a:r>
            <a:r>
              <a:rPr lang="en-GB" dirty="0" smtClean="0"/>
              <a:t>P. </a:t>
            </a:r>
            <a:r>
              <a:rPr lang="en-GB" dirty="0"/>
              <a:t>and </a:t>
            </a:r>
            <a:r>
              <a:rPr lang="en-GB" dirty="0" err="1"/>
              <a:t>Nickson</a:t>
            </a:r>
            <a:r>
              <a:rPr lang="en-GB" dirty="0"/>
              <a:t>, </a:t>
            </a:r>
            <a:r>
              <a:rPr lang="en-GB" dirty="0" smtClean="0"/>
              <a:t>R. </a:t>
            </a:r>
            <a:r>
              <a:rPr lang="en-GB" dirty="0"/>
              <a:t>(1949) </a:t>
            </a:r>
            <a:r>
              <a:rPr lang="en-GB" i="1" dirty="0"/>
              <a:t>Warwick: its </a:t>
            </a:r>
            <a:endParaRPr lang="en-GB" i="1" dirty="0" smtClean="0"/>
          </a:p>
          <a:p>
            <a:r>
              <a:rPr lang="en-GB" i="1" dirty="0"/>
              <a:t> </a:t>
            </a:r>
            <a:r>
              <a:rPr lang="en-GB" i="1" dirty="0" smtClean="0"/>
              <a:t>   preservation </a:t>
            </a:r>
            <a:r>
              <a:rPr lang="en-GB" i="1" dirty="0"/>
              <a:t>and redevelopment</a:t>
            </a:r>
            <a:r>
              <a:rPr lang="en-GB" dirty="0"/>
              <a:t>, Architectural Press, </a:t>
            </a:r>
            <a:endParaRPr lang="en-GB" dirty="0" smtClean="0"/>
          </a:p>
          <a:p>
            <a:r>
              <a:rPr lang="en-GB" dirty="0"/>
              <a:t> </a:t>
            </a:r>
            <a:r>
              <a:rPr lang="en-GB" dirty="0" smtClean="0"/>
              <a:t>   London</a:t>
            </a:r>
          </a:p>
          <a:p>
            <a:r>
              <a:rPr lang="en-GB" dirty="0"/>
              <a:t>Abercrombie, </a:t>
            </a:r>
            <a:r>
              <a:rPr lang="en-GB" dirty="0" smtClean="0"/>
              <a:t>P., Owens</a:t>
            </a:r>
            <a:r>
              <a:rPr lang="en-GB" dirty="0"/>
              <a:t>, </a:t>
            </a:r>
            <a:r>
              <a:rPr lang="en-GB" dirty="0" smtClean="0"/>
              <a:t>J. </a:t>
            </a:r>
            <a:r>
              <a:rPr lang="en-GB" dirty="0"/>
              <a:t>and </a:t>
            </a:r>
            <a:r>
              <a:rPr lang="en-GB" dirty="0" err="1"/>
              <a:t>Mealand</a:t>
            </a:r>
            <a:r>
              <a:rPr lang="en-GB" dirty="0"/>
              <a:t>, </a:t>
            </a:r>
            <a:r>
              <a:rPr lang="en-GB" dirty="0" smtClean="0"/>
              <a:t>H.A. </a:t>
            </a:r>
            <a:r>
              <a:rPr lang="en-GB" dirty="0"/>
              <a:t>(1945) </a:t>
            </a:r>
            <a:r>
              <a:rPr lang="en-GB" i="1" dirty="0"/>
              <a:t>A </a:t>
            </a:r>
            <a:r>
              <a:rPr lang="en-GB" i="1" dirty="0" smtClean="0"/>
              <a:t>plan </a:t>
            </a:r>
          </a:p>
          <a:p>
            <a:r>
              <a:rPr lang="en-GB" i="1" dirty="0"/>
              <a:t> </a:t>
            </a:r>
            <a:r>
              <a:rPr lang="en-GB" i="1" dirty="0" smtClean="0"/>
              <a:t>  for </a:t>
            </a:r>
            <a:r>
              <a:rPr lang="en-GB" i="1" dirty="0"/>
              <a:t>Bath: report prepared for the Bath and District Joint </a:t>
            </a:r>
            <a:endParaRPr lang="en-GB" i="1" dirty="0" smtClean="0"/>
          </a:p>
          <a:p>
            <a:r>
              <a:rPr lang="en-GB" i="1" dirty="0"/>
              <a:t> </a:t>
            </a:r>
            <a:r>
              <a:rPr lang="en-GB" i="1" dirty="0" smtClean="0"/>
              <a:t>   Planning </a:t>
            </a:r>
            <a:r>
              <a:rPr lang="en-GB" i="1" dirty="0"/>
              <a:t>Committee</a:t>
            </a:r>
            <a:r>
              <a:rPr lang="en-GB" dirty="0"/>
              <a:t>, Pitman, Bath </a:t>
            </a:r>
            <a:endParaRPr lang="en-GB" dirty="0" smtClean="0"/>
          </a:p>
          <a:p>
            <a:r>
              <a:rPr lang="en-GB" dirty="0"/>
              <a:t>Abercrombie, </a:t>
            </a:r>
            <a:r>
              <a:rPr lang="en-GB" dirty="0" smtClean="0"/>
              <a:t>P. </a:t>
            </a:r>
            <a:r>
              <a:rPr lang="en-GB" dirty="0"/>
              <a:t>and </a:t>
            </a:r>
            <a:r>
              <a:rPr lang="en-GB" dirty="0" err="1"/>
              <a:t>Plumstead</a:t>
            </a:r>
            <a:r>
              <a:rPr lang="en-GB" dirty="0"/>
              <a:t>, </a:t>
            </a:r>
            <a:r>
              <a:rPr lang="en-GB" dirty="0" smtClean="0"/>
              <a:t>D. </a:t>
            </a:r>
            <a:r>
              <a:rPr lang="en-GB" dirty="0"/>
              <a:t>(1949) </a:t>
            </a:r>
            <a:r>
              <a:rPr lang="en-GB" i="1" dirty="0"/>
              <a:t>A civic survey and </a:t>
            </a:r>
            <a:endParaRPr lang="en-GB" i="1" dirty="0" smtClean="0"/>
          </a:p>
          <a:p>
            <a:r>
              <a:rPr lang="en-GB" i="1" dirty="0"/>
              <a:t> </a:t>
            </a:r>
            <a:r>
              <a:rPr lang="en-GB" i="1" dirty="0" smtClean="0"/>
              <a:t>   plan </a:t>
            </a:r>
            <a:r>
              <a:rPr lang="en-GB" i="1" dirty="0"/>
              <a:t>for the City and Royal Burgh of Edinburgh: prepared </a:t>
            </a:r>
            <a:endParaRPr lang="en-GB" i="1" dirty="0" smtClean="0"/>
          </a:p>
          <a:p>
            <a:r>
              <a:rPr lang="en-GB" i="1" dirty="0"/>
              <a:t> </a:t>
            </a:r>
            <a:r>
              <a:rPr lang="en-GB" i="1" dirty="0" smtClean="0"/>
              <a:t>   for </a:t>
            </a:r>
            <a:r>
              <a:rPr lang="en-GB" i="1" dirty="0"/>
              <a:t>the Town Council</a:t>
            </a:r>
            <a:r>
              <a:rPr lang="en-GB" dirty="0"/>
              <a:t>, Oliver &amp; Boyd, Edinburgh</a:t>
            </a:r>
          </a:p>
        </p:txBody>
      </p:sp>
      <p:sp>
        <p:nvSpPr>
          <p:cNvPr id="14" name="TextBox 13"/>
          <p:cNvSpPr txBox="1"/>
          <p:nvPr/>
        </p:nvSpPr>
        <p:spPr>
          <a:xfrm>
            <a:off x="6319700" y="2218765"/>
            <a:ext cx="5701971" cy="3970318"/>
          </a:xfrm>
          <a:prstGeom prst="rect">
            <a:avLst/>
          </a:prstGeom>
          <a:noFill/>
        </p:spPr>
        <p:txBody>
          <a:bodyPr wrap="square" rtlCol="0">
            <a:spAutoFit/>
          </a:bodyPr>
          <a:lstStyle/>
          <a:p>
            <a:r>
              <a:rPr lang="en-GB" dirty="0"/>
              <a:t>Forshaw, </a:t>
            </a:r>
            <a:r>
              <a:rPr lang="en-GB" dirty="0" smtClean="0"/>
              <a:t>J.H</a:t>
            </a:r>
            <a:r>
              <a:rPr lang="en-GB" dirty="0"/>
              <a:t>. and Abercrombie, </a:t>
            </a:r>
            <a:r>
              <a:rPr lang="en-GB" dirty="0" smtClean="0"/>
              <a:t>P. </a:t>
            </a:r>
            <a:r>
              <a:rPr lang="en-GB" dirty="0"/>
              <a:t>(1943) </a:t>
            </a:r>
            <a:r>
              <a:rPr lang="en-GB" i="1" dirty="0">
                <a:solidFill>
                  <a:srgbClr val="FF0000"/>
                </a:solidFill>
              </a:rPr>
              <a:t>County of London </a:t>
            </a:r>
            <a:endParaRPr lang="en-GB" i="1" dirty="0" smtClean="0">
              <a:solidFill>
                <a:srgbClr val="FF0000"/>
              </a:solidFill>
            </a:endParaRPr>
          </a:p>
          <a:p>
            <a:r>
              <a:rPr lang="en-GB" i="1" dirty="0">
                <a:solidFill>
                  <a:srgbClr val="FF0000"/>
                </a:solidFill>
              </a:rPr>
              <a:t> </a:t>
            </a:r>
            <a:r>
              <a:rPr lang="en-GB" i="1" dirty="0" smtClean="0">
                <a:solidFill>
                  <a:srgbClr val="FF0000"/>
                </a:solidFill>
              </a:rPr>
              <a:t>   Plan </a:t>
            </a:r>
            <a:r>
              <a:rPr lang="en-GB" i="1" dirty="0">
                <a:solidFill>
                  <a:srgbClr val="FF0000"/>
                </a:solidFill>
              </a:rPr>
              <a:t>prepared for the LCC</a:t>
            </a:r>
            <a:r>
              <a:rPr lang="en-GB" dirty="0"/>
              <a:t>, Macmillan, </a:t>
            </a:r>
            <a:r>
              <a:rPr lang="en-GB" dirty="0" smtClean="0"/>
              <a:t>London</a:t>
            </a:r>
          </a:p>
          <a:p>
            <a:r>
              <a:rPr lang="en-GB" dirty="0" err="1"/>
              <a:t>Lutyens</a:t>
            </a:r>
            <a:r>
              <a:rPr lang="en-GB" dirty="0"/>
              <a:t>, </a:t>
            </a:r>
            <a:r>
              <a:rPr lang="en-GB" dirty="0" smtClean="0"/>
              <a:t>E. </a:t>
            </a:r>
            <a:r>
              <a:rPr lang="en-GB" dirty="0"/>
              <a:t>and Abercrombie, </a:t>
            </a:r>
            <a:r>
              <a:rPr lang="en-GB" dirty="0" smtClean="0"/>
              <a:t>P. </a:t>
            </a:r>
            <a:r>
              <a:rPr lang="en-GB" dirty="0"/>
              <a:t>(1945) </a:t>
            </a:r>
            <a:r>
              <a:rPr lang="en-GB" i="1" dirty="0"/>
              <a:t>A plan for the City </a:t>
            </a:r>
            <a:endParaRPr lang="en-GB" i="1" dirty="0" smtClean="0"/>
          </a:p>
          <a:p>
            <a:r>
              <a:rPr lang="en-GB" i="1" dirty="0"/>
              <a:t> </a:t>
            </a:r>
            <a:r>
              <a:rPr lang="en-GB" i="1" dirty="0" smtClean="0"/>
              <a:t>   and </a:t>
            </a:r>
            <a:r>
              <a:rPr lang="en-GB" i="1" dirty="0"/>
              <a:t>County of Kingston upon Hull</a:t>
            </a:r>
            <a:r>
              <a:rPr lang="en-GB" dirty="0"/>
              <a:t>, A. Brown, London &amp; </a:t>
            </a:r>
            <a:endParaRPr lang="en-GB" dirty="0" smtClean="0"/>
          </a:p>
          <a:p>
            <a:r>
              <a:rPr lang="en-GB" dirty="0"/>
              <a:t> </a:t>
            </a:r>
            <a:r>
              <a:rPr lang="en-GB" dirty="0" smtClean="0"/>
              <a:t>   Hull</a:t>
            </a:r>
          </a:p>
          <a:p>
            <a:r>
              <a:rPr lang="en-GB" dirty="0"/>
              <a:t>Watson, </a:t>
            </a:r>
            <a:r>
              <a:rPr lang="en-GB" dirty="0" smtClean="0"/>
              <a:t>J.P. </a:t>
            </a:r>
            <a:r>
              <a:rPr lang="en-GB" dirty="0"/>
              <a:t>and Abercrombie, </a:t>
            </a:r>
            <a:r>
              <a:rPr lang="en-GB" dirty="0" smtClean="0"/>
              <a:t>P. </a:t>
            </a:r>
            <a:r>
              <a:rPr lang="en-GB" dirty="0"/>
              <a:t>(1943) </a:t>
            </a:r>
            <a:r>
              <a:rPr lang="en-GB" i="1" dirty="0"/>
              <a:t>A plan for </a:t>
            </a:r>
            <a:endParaRPr lang="en-GB" i="1" dirty="0" smtClean="0"/>
          </a:p>
          <a:p>
            <a:r>
              <a:rPr lang="en-GB" i="1" dirty="0"/>
              <a:t> </a:t>
            </a:r>
            <a:r>
              <a:rPr lang="en-GB" i="1" dirty="0" smtClean="0"/>
              <a:t>   Plymouth</a:t>
            </a:r>
            <a:r>
              <a:rPr lang="en-GB" dirty="0"/>
              <a:t>, Underhill, </a:t>
            </a:r>
            <a:r>
              <a:rPr lang="en-GB" dirty="0" smtClean="0"/>
              <a:t>Plymouth</a:t>
            </a:r>
          </a:p>
          <a:p>
            <a:endParaRPr lang="en-GB" dirty="0"/>
          </a:p>
          <a:p>
            <a:r>
              <a:rPr lang="en-GB" dirty="0" smtClean="0"/>
              <a:t>Plus regional plans for the Clyde Valley (1946), the West Midlands (1948), North Staffordshire (1949)</a:t>
            </a:r>
          </a:p>
          <a:p>
            <a:endParaRPr lang="en-GB" dirty="0"/>
          </a:p>
          <a:p>
            <a:r>
              <a:rPr lang="en-GB" dirty="0" smtClean="0"/>
              <a:t>Plus overseas plans for Cyprus (1947), parts of Palestine (1947), Nicosia (1948), Hong Kong (1948), and Dublin (1941)</a:t>
            </a:r>
            <a:endParaRPr lang="en-GB" dirty="0"/>
          </a:p>
        </p:txBody>
      </p:sp>
    </p:spTree>
    <p:extLst>
      <p:ext uri="{BB962C8B-B14F-4D97-AF65-F5344CB8AC3E}">
        <p14:creationId xmlns:p14="http://schemas.microsoft.com/office/powerpoint/2010/main" val="13169285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3718" y="2232212"/>
            <a:ext cx="11120718" cy="2092881"/>
          </a:xfrm>
          <a:prstGeom prst="rect">
            <a:avLst/>
          </a:prstGeom>
          <a:noFill/>
        </p:spPr>
        <p:txBody>
          <a:bodyPr wrap="square" rtlCol="0">
            <a:spAutoFit/>
          </a:bodyPr>
          <a:lstStyle/>
          <a:p>
            <a:r>
              <a:rPr lang="en-GB" sz="2800" dirty="0"/>
              <a:t>“He would breeze in unpredictably, a neat bundle of energy and humane enthusiasm, hand out intuitive notes and diagrams for the skilful team to flesh out, then buzz down to Aston </a:t>
            </a:r>
            <a:r>
              <a:rPr lang="en-GB" sz="2800" dirty="0" err="1"/>
              <a:t>Tirrold</a:t>
            </a:r>
            <a:r>
              <a:rPr lang="en-GB" sz="2800" dirty="0"/>
              <a:t> for a couple of nights with his beloved daughter Deborah, taking in a few CPRE inspections on the way” </a:t>
            </a:r>
            <a:r>
              <a:rPr lang="en-GB" sz="1400" dirty="0"/>
              <a:t>(Brett, 1985, p. 102).</a:t>
            </a:r>
          </a:p>
        </p:txBody>
      </p:sp>
    </p:spTree>
    <p:extLst>
      <p:ext uri="{BB962C8B-B14F-4D97-AF65-F5344CB8AC3E}">
        <p14:creationId xmlns:p14="http://schemas.microsoft.com/office/powerpoint/2010/main" val="28396066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15153"/>
            <a:ext cx="3619500" cy="6032421"/>
          </a:xfrm>
          <a:prstGeom prst="rect">
            <a:avLst/>
          </a:prstGeom>
          <a:noFill/>
        </p:spPr>
        <p:txBody>
          <a:bodyPr wrap="square" rtlCol="0">
            <a:spAutoFit/>
          </a:bodyPr>
          <a:lstStyle/>
          <a:p>
            <a:r>
              <a:rPr lang="en-GB" sz="4400" dirty="0" smtClean="0"/>
              <a:t>The commissioners of plans </a:t>
            </a:r>
          </a:p>
          <a:p>
            <a:endParaRPr lang="en-GB" sz="4400" dirty="0"/>
          </a:p>
          <a:p>
            <a:r>
              <a:rPr lang="en-GB" sz="2800" dirty="0" smtClean="0"/>
              <a:t>Most were local authorities (London Boroughs)</a:t>
            </a:r>
          </a:p>
          <a:p>
            <a:endParaRPr lang="en-GB" sz="2800" dirty="0" smtClean="0"/>
          </a:p>
          <a:p>
            <a:r>
              <a:rPr lang="en-GB" sz="2800" dirty="0" smtClean="0"/>
              <a:t>Some from organisations (RIBA </a:t>
            </a:r>
            <a:r>
              <a:rPr lang="en-GB" sz="2800" dirty="0" err="1" smtClean="0"/>
              <a:t>etc</a:t>
            </a:r>
            <a:r>
              <a:rPr lang="en-GB" sz="2800" dirty="0" smtClean="0"/>
              <a:t>), some individual</a:t>
            </a:r>
          </a:p>
          <a:p>
            <a:pPr algn="r"/>
            <a:endParaRPr lang="en-GB" sz="1400"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19500" y="0"/>
            <a:ext cx="8572500" cy="6858000"/>
          </a:xfrm>
          <a:prstGeom prst="rect">
            <a:avLst/>
          </a:prstGeom>
        </p:spPr>
      </p:pic>
    </p:spTree>
    <p:extLst>
      <p:ext uri="{BB962C8B-B14F-4D97-AF65-F5344CB8AC3E}">
        <p14:creationId xmlns:p14="http://schemas.microsoft.com/office/powerpoint/2010/main" val="42055107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706" y="161365"/>
            <a:ext cx="11766176" cy="6801862"/>
          </a:xfrm>
          <a:prstGeom prst="rect">
            <a:avLst/>
          </a:prstGeom>
          <a:noFill/>
        </p:spPr>
        <p:txBody>
          <a:bodyPr wrap="square" rtlCol="0">
            <a:spAutoFit/>
          </a:bodyPr>
          <a:lstStyle/>
          <a:p>
            <a:r>
              <a:rPr lang="en-GB" sz="4400" dirty="0" smtClean="0">
                <a:latin typeface="+mj-lt"/>
              </a:rPr>
              <a:t>Conflict?</a:t>
            </a:r>
          </a:p>
          <a:p>
            <a:endParaRPr lang="en-GB" sz="2800" dirty="0"/>
          </a:p>
          <a:p>
            <a:r>
              <a:rPr lang="en-GB" sz="2800" dirty="0" smtClean="0"/>
              <a:t>Especially local-centre, municipality/Ministry: for example, on Abercrombie’s </a:t>
            </a:r>
            <a:r>
              <a:rPr lang="en-GB" sz="2800" i="1" dirty="0" smtClean="0"/>
              <a:t>Greater London Plan</a:t>
            </a:r>
            <a:r>
              <a:rPr lang="en-GB" sz="2800" dirty="0" smtClean="0"/>
              <a:t>, the Ministry felt </a:t>
            </a:r>
            <a:r>
              <a:rPr lang="en-GB" sz="2800" dirty="0"/>
              <a:t>that </a:t>
            </a:r>
            <a:r>
              <a:rPr lang="en-GB" sz="2800" dirty="0" smtClean="0"/>
              <a:t>his </a:t>
            </a:r>
            <a:r>
              <a:rPr lang="en-GB" sz="2800" dirty="0"/>
              <a:t>text was incomplete and inappropriate; the whole thing was inadequate for publication.</a:t>
            </a:r>
          </a:p>
          <a:p>
            <a:r>
              <a:rPr lang="en-GB" sz="2800" dirty="0"/>
              <a:t> </a:t>
            </a:r>
          </a:p>
          <a:p>
            <a:r>
              <a:rPr lang="en-GB" sz="2800" dirty="0"/>
              <a:t>“The text had to be very considerably re-cast by our officers who could be ill spared, and the maps to make the Report intelligible have had to be prepared and are still not finished.  Whatever allowances are made for the Professor, we have, I think, strong grounds for complaint” </a:t>
            </a:r>
            <a:r>
              <a:rPr lang="en-GB" sz="1400" dirty="0"/>
              <a:t>(undated memo to the Ministry Secretary, HLG 104/3).</a:t>
            </a:r>
            <a:endParaRPr lang="en-GB" sz="1400" dirty="0" smtClean="0"/>
          </a:p>
          <a:p>
            <a:endParaRPr lang="en-GB" sz="2800" dirty="0"/>
          </a:p>
          <a:p>
            <a:r>
              <a:rPr lang="en-GB" sz="2800" dirty="0"/>
              <a:t>	 </a:t>
            </a:r>
          </a:p>
          <a:p>
            <a:endParaRPr lang="en-GB" sz="2800" dirty="0" smtClean="0"/>
          </a:p>
          <a:p>
            <a:endParaRPr lang="en-GB" sz="2800" dirty="0"/>
          </a:p>
          <a:p>
            <a:endParaRPr lang="en-GB" sz="2800" dirty="0"/>
          </a:p>
        </p:txBody>
      </p:sp>
    </p:spTree>
    <p:extLst>
      <p:ext uri="{BB962C8B-B14F-4D97-AF65-F5344CB8AC3E}">
        <p14:creationId xmlns:p14="http://schemas.microsoft.com/office/powerpoint/2010/main" val="5308567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706" y="161365"/>
            <a:ext cx="11766176" cy="5940088"/>
          </a:xfrm>
          <a:prstGeom prst="rect">
            <a:avLst/>
          </a:prstGeom>
          <a:noFill/>
        </p:spPr>
        <p:txBody>
          <a:bodyPr wrap="square" rtlCol="0">
            <a:spAutoFit/>
          </a:bodyPr>
          <a:lstStyle/>
          <a:p>
            <a:r>
              <a:rPr lang="en-GB" sz="4400" dirty="0" smtClean="0">
                <a:latin typeface="+mj-lt"/>
              </a:rPr>
              <a:t>Conflict?</a:t>
            </a:r>
          </a:p>
          <a:p>
            <a:endParaRPr lang="en-GB" sz="2800" dirty="0"/>
          </a:p>
          <a:p>
            <a:r>
              <a:rPr lang="en-GB" sz="2800" dirty="0" smtClean="0"/>
              <a:t>And a Ministry comment on the City of London Improvements and Town Planning Committee’s report:</a:t>
            </a:r>
          </a:p>
          <a:p>
            <a:endParaRPr lang="en-GB" sz="2800" dirty="0"/>
          </a:p>
          <a:p>
            <a:r>
              <a:rPr lang="en-GB" sz="2800" dirty="0"/>
              <a:t>“We are not only disappointed, we are frankly alarmed.  Never since 1666 has there been such an opportunity to </a:t>
            </a:r>
            <a:r>
              <a:rPr lang="en-GB" sz="2800" dirty="0" err="1"/>
              <a:t>replan</a:t>
            </a:r>
            <a:r>
              <a:rPr lang="en-GB" sz="2800" dirty="0"/>
              <a:t> parts of the City, and, if the plans we saw are adopted, this  opportunity will once again be missed.  Indeed, it will be more than missed, it will be deliberately passed </a:t>
            </a:r>
            <a:r>
              <a:rPr lang="en-GB" sz="2800" dirty="0" smtClean="0"/>
              <a:t>by”</a:t>
            </a:r>
            <a:r>
              <a:rPr lang="en-GB" sz="1400" dirty="0" smtClean="0"/>
              <a:t> </a:t>
            </a:r>
            <a:r>
              <a:rPr lang="en-GB" sz="1400" dirty="0"/>
              <a:t>(memo to </a:t>
            </a:r>
            <a:r>
              <a:rPr lang="en-GB" sz="1400" dirty="0" err="1"/>
              <a:t>Pepler</a:t>
            </a:r>
            <a:r>
              <a:rPr lang="en-GB" sz="1400" dirty="0"/>
              <a:t>, 12/1942, HLG 769/973).</a:t>
            </a:r>
          </a:p>
          <a:p>
            <a:r>
              <a:rPr lang="en-GB" sz="2800" dirty="0"/>
              <a:t>	 </a:t>
            </a:r>
          </a:p>
          <a:p>
            <a:endParaRPr lang="en-GB" sz="2800" dirty="0" smtClean="0"/>
          </a:p>
          <a:p>
            <a:endParaRPr lang="en-GB" sz="2800" dirty="0"/>
          </a:p>
          <a:p>
            <a:endParaRPr lang="en-GB" sz="2800" dirty="0"/>
          </a:p>
        </p:txBody>
      </p:sp>
    </p:spTree>
    <p:extLst>
      <p:ext uri="{BB962C8B-B14F-4D97-AF65-F5344CB8AC3E}">
        <p14:creationId xmlns:p14="http://schemas.microsoft.com/office/powerpoint/2010/main" val="3813689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959" y="0"/>
            <a:ext cx="5591287" cy="769441"/>
          </a:xfrm>
          <a:prstGeom prst="rect">
            <a:avLst/>
          </a:prstGeom>
          <a:noFill/>
        </p:spPr>
        <p:txBody>
          <a:bodyPr wrap="square" rtlCol="0">
            <a:spAutoFit/>
          </a:bodyPr>
          <a:lstStyle/>
          <a:p>
            <a:r>
              <a:rPr lang="en-GB" sz="4400" dirty="0" smtClean="0">
                <a:latin typeface="+mj-lt"/>
              </a:rPr>
              <a:t>Cost of </a:t>
            </a:r>
            <a:r>
              <a:rPr lang="en-GB" sz="4400" dirty="0" err="1" smtClean="0">
                <a:latin typeface="+mj-lt"/>
              </a:rPr>
              <a:t>replanning</a:t>
            </a:r>
            <a:r>
              <a:rPr lang="en-GB" sz="4400" dirty="0" smtClean="0">
                <a:latin typeface="+mj-lt"/>
              </a:rPr>
              <a:t>?</a:t>
            </a:r>
            <a:endParaRPr lang="en-GB" sz="4400" dirty="0">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3269080461"/>
              </p:ext>
            </p:extLst>
          </p:nvPr>
        </p:nvGraphicFramePr>
        <p:xfrm>
          <a:off x="389965" y="779929"/>
          <a:ext cx="11362764" cy="5683950"/>
        </p:xfrm>
        <a:graphic>
          <a:graphicData uri="http://schemas.openxmlformats.org/drawingml/2006/table">
            <a:tbl>
              <a:tblPr>
                <a:tableStyleId>{5C22544A-7EE6-4342-B048-85BDC9FD1C3A}</a:tableStyleId>
              </a:tblPr>
              <a:tblGrid>
                <a:gridCol w="2272552"/>
                <a:gridCol w="2664279"/>
                <a:gridCol w="2320849"/>
                <a:gridCol w="1832532"/>
                <a:gridCol w="2272552"/>
              </a:tblGrid>
              <a:tr h="498972">
                <a:tc>
                  <a:txBody>
                    <a:bodyPr/>
                    <a:lstStyle/>
                    <a:p>
                      <a:pPr>
                        <a:lnSpc>
                          <a:spcPts val="1200"/>
                        </a:lnSpc>
                        <a:spcBef>
                          <a:spcPts val="450"/>
                        </a:spcBef>
                        <a:spcAft>
                          <a:spcPts val="270"/>
                        </a:spcAft>
                        <a:tabLst>
                          <a:tab pos="-457200" algn="l"/>
                        </a:tabLst>
                      </a:pPr>
                      <a:r>
                        <a:rPr lang="en-GB" sz="1800" spc="-15" dirty="0">
                          <a:effectLst/>
                        </a:rPr>
                        <a:t>Location</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Consultant</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a:effectLst/>
                        </a:rPr>
                        <a:t>Date of contract</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Fee (£)</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Cost as at 2003 prices</a:t>
                      </a:r>
                      <a:r>
                        <a:rPr lang="en-GB" sz="1800" spc="-15" baseline="30000">
                          <a:effectLst/>
                        </a:rPr>
                        <a:t>1</a:t>
                      </a:r>
                      <a:endParaRPr lang="en-GB" sz="1800">
                        <a:effectLst/>
                        <a:latin typeface="Times New Roman" panose="02020603050405020304" pitchFamily="18" charset="0"/>
                        <a:ea typeface="Times New Roman" panose="02020603050405020304" pitchFamily="18" charset="0"/>
                      </a:endParaRPr>
                    </a:p>
                  </a:txBody>
                  <a:tcPr marL="76200" marR="76200" marT="0" marB="0"/>
                </a:tc>
              </a:tr>
              <a:tr h="312079">
                <a:tc>
                  <a:txBody>
                    <a:bodyPr/>
                    <a:lstStyle/>
                    <a:p>
                      <a:pPr>
                        <a:lnSpc>
                          <a:spcPts val="1200"/>
                        </a:lnSpc>
                        <a:spcBef>
                          <a:spcPts val="450"/>
                        </a:spcBef>
                        <a:spcAft>
                          <a:spcPts val="270"/>
                        </a:spcAft>
                        <a:tabLst>
                          <a:tab pos="-457200" algn="l"/>
                        </a:tabLst>
                      </a:pPr>
                      <a:r>
                        <a:rPr lang="en-GB" sz="1800" spc="-15" dirty="0">
                          <a:effectLst/>
                        </a:rPr>
                        <a:t>Plymouth</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a:effectLst/>
                        </a:rPr>
                        <a:t>Abercrombie</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1941</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840</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28,073</a:t>
                      </a:r>
                      <a:endParaRPr lang="en-GB" sz="1800">
                        <a:effectLst/>
                        <a:latin typeface="Times New Roman" panose="02020603050405020304" pitchFamily="18" charset="0"/>
                        <a:ea typeface="Times New Roman" panose="02020603050405020304" pitchFamily="18" charset="0"/>
                      </a:endParaRPr>
                    </a:p>
                  </a:txBody>
                  <a:tcPr marL="76200" marR="76200" marT="0" marB="0"/>
                </a:tc>
              </a:tr>
              <a:tr h="312079">
                <a:tc>
                  <a:txBody>
                    <a:bodyPr/>
                    <a:lstStyle/>
                    <a:p>
                      <a:pPr>
                        <a:lnSpc>
                          <a:spcPts val="1200"/>
                        </a:lnSpc>
                        <a:spcBef>
                          <a:spcPts val="450"/>
                        </a:spcBef>
                        <a:spcAft>
                          <a:spcPts val="270"/>
                        </a:spcAft>
                        <a:tabLst>
                          <a:tab pos="-457200" algn="l"/>
                        </a:tabLst>
                      </a:pPr>
                      <a:r>
                        <a:rPr lang="en-GB" sz="1800" spc="-15" dirty="0">
                          <a:effectLst/>
                        </a:rPr>
                        <a:t>City of Westminster</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err="1">
                          <a:effectLst/>
                        </a:rPr>
                        <a:t>Davidge</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1943</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1,575</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46,541</a:t>
                      </a:r>
                      <a:endParaRPr lang="en-GB" sz="1800">
                        <a:effectLst/>
                        <a:latin typeface="Times New Roman" panose="02020603050405020304" pitchFamily="18" charset="0"/>
                        <a:ea typeface="Times New Roman" panose="02020603050405020304" pitchFamily="18" charset="0"/>
                      </a:endParaRPr>
                    </a:p>
                  </a:txBody>
                  <a:tcPr marL="76200" marR="76200" marT="0" marB="0"/>
                </a:tc>
              </a:tr>
              <a:tr h="312079">
                <a:tc>
                  <a:txBody>
                    <a:bodyPr/>
                    <a:lstStyle/>
                    <a:p>
                      <a:pPr>
                        <a:lnSpc>
                          <a:spcPts val="1200"/>
                        </a:lnSpc>
                        <a:spcBef>
                          <a:spcPts val="450"/>
                        </a:spcBef>
                        <a:spcAft>
                          <a:spcPts val="270"/>
                        </a:spcAft>
                        <a:tabLst>
                          <a:tab pos="-457200" algn="l"/>
                        </a:tabLst>
                      </a:pPr>
                      <a:r>
                        <a:rPr lang="en-GB" sz="1800" spc="-15">
                          <a:effectLst/>
                        </a:rPr>
                        <a:t>Clyde Valley</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a:effectLst/>
                        </a:rPr>
                        <a:t>Abercrombie</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1943</a:t>
                      </a:r>
                      <a:r>
                        <a:rPr lang="en-GB" sz="1800" spc="-15" baseline="30000">
                          <a:effectLst/>
                        </a:rPr>
                        <a:t>2</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5,000</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147,750</a:t>
                      </a:r>
                      <a:endParaRPr lang="en-GB" sz="1800">
                        <a:effectLst/>
                        <a:latin typeface="Times New Roman" panose="02020603050405020304" pitchFamily="18" charset="0"/>
                        <a:ea typeface="Times New Roman" panose="02020603050405020304" pitchFamily="18" charset="0"/>
                      </a:endParaRPr>
                    </a:p>
                  </a:txBody>
                  <a:tcPr marL="76200" marR="76200" marT="0" marB="0"/>
                </a:tc>
              </a:tr>
              <a:tr h="312079">
                <a:tc>
                  <a:txBody>
                    <a:bodyPr/>
                    <a:lstStyle/>
                    <a:p>
                      <a:pPr>
                        <a:lnSpc>
                          <a:spcPts val="1200"/>
                        </a:lnSpc>
                        <a:spcBef>
                          <a:spcPts val="450"/>
                        </a:spcBef>
                        <a:spcAft>
                          <a:spcPts val="270"/>
                        </a:spcAft>
                        <a:tabLst>
                          <a:tab pos="-457200" algn="l"/>
                        </a:tabLst>
                      </a:pPr>
                      <a:r>
                        <a:rPr lang="en-GB" sz="1800" spc="-15">
                          <a:effectLst/>
                        </a:rPr>
                        <a:t>Middlesbrough</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a:effectLst/>
                        </a:rPr>
                        <a:t>Lock</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1943</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940</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27,777</a:t>
                      </a:r>
                      <a:endParaRPr lang="en-GB" sz="1800">
                        <a:effectLst/>
                        <a:latin typeface="Times New Roman" panose="02020603050405020304" pitchFamily="18" charset="0"/>
                        <a:ea typeface="Times New Roman" panose="02020603050405020304" pitchFamily="18" charset="0"/>
                      </a:endParaRPr>
                    </a:p>
                  </a:txBody>
                  <a:tcPr marL="76200" marR="76200" marT="0" marB="0"/>
                </a:tc>
              </a:tr>
              <a:tr h="312079">
                <a:tc>
                  <a:txBody>
                    <a:bodyPr/>
                    <a:lstStyle/>
                    <a:p>
                      <a:pPr>
                        <a:lnSpc>
                          <a:spcPts val="1200"/>
                        </a:lnSpc>
                        <a:spcBef>
                          <a:spcPts val="450"/>
                        </a:spcBef>
                        <a:spcAft>
                          <a:spcPts val="270"/>
                        </a:spcAft>
                        <a:tabLst>
                          <a:tab pos="-457200" algn="l"/>
                        </a:tabLst>
                      </a:pPr>
                      <a:r>
                        <a:rPr lang="en-GB" sz="1800" spc="-15">
                          <a:effectLst/>
                        </a:rPr>
                        <a:t>Norwich</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a:effectLst/>
                        </a:rPr>
                        <a:t>Thompson+ James &amp; Pierce</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1943</a:t>
                      </a:r>
                      <a:r>
                        <a:rPr lang="en-GB" sz="1800" spc="-15" baseline="30000">
                          <a:effectLst/>
                        </a:rPr>
                        <a:t>2</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2,000</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59,100</a:t>
                      </a:r>
                      <a:endParaRPr lang="en-GB" sz="1800">
                        <a:effectLst/>
                        <a:latin typeface="Times New Roman" panose="02020603050405020304" pitchFamily="18" charset="0"/>
                        <a:ea typeface="Times New Roman" panose="02020603050405020304" pitchFamily="18" charset="0"/>
                      </a:endParaRPr>
                    </a:p>
                  </a:txBody>
                  <a:tcPr marL="76200" marR="76200" marT="0" marB="0"/>
                </a:tc>
              </a:tr>
              <a:tr h="312079">
                <a:tc>
                  <a:txBody>
                    <a:bodyPr/>
                    <a:lstStyle/>
                    <a:p>
                      <a:pPr>
                        <a:lnSpc>
                          <a:spcPts val="1200"/>
                        </a:lnSpc>
                        <a:spcBef>
                          <a:spcPts val="450"/>
                        </a:spcBef>
                        <a:spcAft>
                          <a:spcPts val="270"/>
                        </a:spcAft>
                        <a:tabLst>
                          <a:tab pos="-457200" algn="l"/>
                        </a:tabLst>
                      </a:pPr>
                      <a:r>
                        <a:rPr lang="en-GB" sz="1800" spc="-15">
                          <a:effectLst/>
                        </a:rPr>
                        <a:t>Dudley</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a:effectLst/>
                        </a:rPr>
                        <a:t>Alwyn Lloyd</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1944</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475</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 </a:t>
                      </a:r>
                      <a:endParaRPr lang="en-GB" sz="1800">
                        <a:effectLst/>
                        <a:latin typeface="Times New Roman" panose="02020603050405020304" pitchFamily="18" charset="0"/>
                        <a:ea typeface="Times New Roman" panose="02020603050405020304" pitchFamily="18" charset="0"/>
                      </a:endParaRPr>
                    </a:p>
                  </a:txBody>
                  <a:tcPr marL="76200" marR="76200" marT="0" marB="0"/>
                </a:tc>
              </a:tr>
              <a:tr h="312079">
                <a:tc>
                  <a:txBody>
                    <a:bodyPr/>
                    <a:lstStyle/>
                    <a:p>
                      <a:pPr>
                        <a:lnSpc>
                          <a:spcPts val="1200"/>
                        </a:lnSpc>
                        <a:spcBef>
                          <a:spcPts val="450"/>
                        </a:spcBef>
                        <a:spcAft>
                          <a:spcPts val="270"/>
                        </a:spcAft>
                        <a:tabLst>
                          <a:tab pos="-457200" algn="l"/>
                        </a:tabLst>
                      </a:pPr>
                      <a:r>
                        <a:rPr lang="en-GB" sz="1800" spc="-15">
                          <a:effectLst/>
                        </a:rPr>
                        <a:t>Birkenhead</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a:effectLst/>
                        </a:rPr>
                        <a:t>Reilly</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1944</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1,050</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29,106</a:t>
                      </a:r>
                      <a:endParaRPr lang="en-GB" sz="1800">
                        <a:effectLst/>
                        <a:latin typeface="Times New Roman" panose="02020603050405020304" pitchFamily="18" charset="0"/>
                        <a:ea typeface="Times New Roman" panose="02020603050405020304" pitchFamily="18" charset="0"/>
                      </a:endParaRPr>
                    </a:p>
                  </a:txBody>
                  <a:tcPr marL="76200" marR="76200" marT="0" marB="0"/>
                </a:tc>
              </a:tr>
              <a:tr h="312079">
                <a:tc>
                  <a:txBody>
                    <a:bodyPr/>
                    <a:lstStyle/>
                    <a:p>
                      <a:pPr>
                        <a:lnSpc>
                          <a:spcPts val="1200"/>
                        </a:lnSpc>
                        <a:spcBef>
                          <a:spcPts val="450"/>
                        </a:spcBef>
                        <a:spcAft>
                          <a:spcPts val="270"/>
                        </a:spcAft>
                        <a:tabLst>
                          <a:tab pos="-457200" algn="l"/>
                        </a:tabLst>
                      </a:pPr>
                      <a:r>
                        <a:rPr lang="en-GB" sz="1800" spc="-15">
                          <a:effectLst/>
                        </a:rPr>
                        <a:t>Worcester</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Minoprio/Spencely</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a:effectLst/>
                        </a:rPr>
                        <a:t>1944</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670</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18,572</a:t>
                      </a:r>
                      <a:endParaRPr lang="en-GB" sz="1800">
                        <a:effectLst/>
                        <a:latin typeface="Times New Roman" panose="02020603050405020304" pitchFamily="18" charset="0"/>
                        <a:ea typeface="Times New Roman" panose="02020603050405020304" pitchFamily="18" charset="0"/>
                      </a:endParaRPr>
                    </a:p>
                  </a:txBody>
                  <a:tcPr marL="76200" marR="76200" marT="0" marB="0"/>
                </a:tc>
              </a:tr>
              <a:tr h="312079">
                <a:tc>
                  <a:txBody>
                    <a:bodyPr/>
                    <a:lstStyle/>
                    <a:p>
                      <a:pPr>
                        <a:lnSpc>
                          <a:spcPts val="1200"/>
                        </a:lnSpc>
                        <a:spcBef>
                          <a:spcPts val="450"/>
                        </a:spcBef>
                        <a:spcAft>
                          <a:spcPts val="270"/>
                        </a:spcAft>
                        <a:tabLst>
                          <a:tab pos="-457200" algn="l"/>
                        </a:tabLst>
                      </a:pPr>
                      <a:r>
                        <a:rPr lang="en-GB" sz="1800" spc="-15">
                          <a:effectLst/>
                        </a:rPr>
                        <a:t>Exeter</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Sharp</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a:effectLst/>
                        </a:rPr>
                        <a:t>1944</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1,050</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29,106</a:t>
                      </a:r>
                      <a:endParaRPr lang="en-GB" sz="1800">
                        <a:effectLst/>
                        <a:latin typeface="Times New Roman" panose="02020603050405020304" pitchFamily="18" charset="0"/>
                        <a:ea typeface="Times New Roman" panose="02020603050405020304" pitchFamily="18" charset="0"/>
                      </a:endParaRPr>
                    </a:p>
                  </a:txBody>
                  <a:tcPr marL="76200" marR="76200" marT="0" marB="0"/>
                </a:tc>
              </a:tr>
              <a:tr h="949526">
                <a:tc>
                  <a:txBody>
                    <a:bodyPr/>
                    <a:lstStyle/>
                    <a:p>
                      <a:pPr>
                        <a:lnSpc>
                          <a:spcPts val="1200"/>
                        </a:lnSpc>
                        <a:spcBef>
                          <a:spcPts val="450"/>
                        </a:spcBef>
                        <a:spcAft>
                          <a:spcPts val="270"/>
                        </a:spcAft>
                        <a:tabLst>
                          <a:tab pos="-457200" algn="l"/>
                        </a:tabLst>
                      </a:pPr>
                      <a:r>
                        <a:rPr lang="en-GB" sz="1800" spc="-15">
                          <a:effectLst/>
                        </a:rPr>
                        <a:t>Warwick</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Abercrombie/Nickson</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a:effectLst/>
                        </a:rPr>
                        <a:t>1945</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spcBef>
                          <a:spcPts val="450"/>
                        </a:spcBef>
                        <a:spcAft>
                          <a:spcPts val="270"/>
                        </a:spcAft>
                        <a:tabLst>
                          <a:tab pos="-457200" algn="l"/>
                        </a:tabLst>
                      </a:pPr>
                      <a:r>
                        <a:rPr lang="en-GB" sz="1800" spc="-15" dirty="0">
                          <a:effectLst/>
                        </a:rPr>
                        <a:t>520; </a:t>
                      </a:r>
                      <a:endParaRPr lang="en-GB" sz="1800" dirty="0">
                        <a:effectLst/>
                      </a:endParaRPr>
                    </a:p>
                    <a:p>
                      <a:pPr>
                        <a:spcBef>
                          <a:spcPts val="450"/>
                        </a:spcBef>
                        <a:spcAft>
                          <a:spcPts val="270"/>
                        </a:spcAft>
                        <a:tabLst>
                          <a:tab pos="-457200" algn="l"/>
                        </a:tabLst>
                      </a:pPr>
                      <a:r>
                        <a:rPr lang="en-GB" sz="1800" spc="-15" dirty="0">
                          <a:effectLst/>
                        </a:rPr>
                        <a:t>3,200</a:t>
                      </a:r>
                      <a:r>
                        <a:rPr lang="en-GB" sz="1800" spc="-15" baseline="30000" dirty="0">
                          <a:effectLst/>
                        </a:rPr>
                        <a:t>3</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spcBef>
                          <a:spcPts val="450"/>
                        </a:spcBef>
                        <a:spcAft>
                          <a:spcPts val="270"/>
                        </a:spcAft>
                        <a:tabLst>
                          <a:tab pos="-457200" algn="l"/>
                        </a:tabLst>
                      </a:pPr>
                      <a:r>
                        <a:rPr lang="en-GB" sz="1800" spc="-15">
                          <a:effectLst/>
                        </a:rPr>
                        <a:t>14,190</a:t>
                      </a:r>
                      <a:endParaRPr lang="en-GB" sz="1800">
                        <a:effectLst/>
                      </a:endParaRPr>
                    </a:p>
                    <a:p>
                      <a:pPr>
                        <a:spcBef>
                          <a:spcPts val="450"/>
                        </a:spcBef>
                        <a:spcAft>
                          <a:spcPts val="270"/>
                        </a:spcAft>
                        <a:tabLst>
                          <a:tab pos="-457200" algn="l"/>
                        </a:tabLst>
                      </a:pPr>
                      <a:r>
                        <a:rPr lang="en-GB" sz="1800" spc="-15">
                          <a:effectLst/>
                        </a:rPr>
                        <a:t>79,200</a:t>
                      </a:r>
                      <a:endParaRPr lang="en-GB" sz="1800">
                        <a:effectLst/>
                        <a:latin typeface="Times New Roman" panose="02020603050405020304" pitchFamily="18" charset="0"/>
                        <a:ea typeface="Times New Roman" panose="02020603050405020304" pitchFamily="18" charset="0"/>
                      </a:endParaRPr>
                    </a:p>
                  </a:txBody>
                  <a:tcPr marL="76200" marR="76200" marT="0" marB="0"/>
                </a:tc>
              </a:tr>
              <a:tr h="371554">
                <a:tc>
                  <a:txBody>
                    <a:bodyPr/>
                    <a:lstStyle/>
                    <a:p>
                      <a:pPr>
                        <a:lnSpc>
                          <a:spcPts val="1200"/>
                        </a:lnSpc>
                        <a:spcBef>
                          <a:spcPts val="450"/>
                        </a:spcBef>
                        <a:spcAft>
                          <a:spcPts val="270"/>
                        </a:spcAft>
                        <a:tabLst>
                          <a:tab pos="-457200" algn="l"/>
                        </a:tabLst>
                      </a:pPr>
                      <a:r>
                        <a:rPr lang="en-GB" sz="1800" spc="-15">
                          <a:effectLst/>
                        </a:rPr>
                        <a:t>Oxford</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Sharp</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a:effectLst/>
                        </a:rPr>
                        <a:t>1948</a:t>
                      </a:r>
                      <a:r>
                        <a:rPr lang="en-GB" sz="1800" spc="-15" baseline="30000" dirty="0">
                          <a:effectLst/>
                        </a:rPr>
                        <a:t>4</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spcBef>
                          <a:spcPts val="450"/>
                        </a:spcBef>
                        <a:spcAft>
                          <a:spcPts val="270"/>
                        </a:spcAft>
                        <a:tabLst>
                          <a:tab pos="-457200" algn="l"/>
                        </a:tabLst>
                      </a:pPr>
                      <a:r>
                        <a:rPr lang="en-GB" sz="1800" spc="-15" dirty="0">
                          <a:effectLst/>
                        </a:rPr>
                        <a:t>2,625</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spcBef>
                          <a:spcPts val="450"/>
                        </a:spcBef>
                        <a:spcAft>
                          <a:spcPts val="270"/>
                        </a:spcAft>
                        <a:tabLst>
                          <a:tab pos="-457200" algn="l"/>
                        </a:tabLst>
                      </a:pPr>
                      <a:r>
                        <a:rPr lang="en-GB" sz="1800" spc="-15">
                          <a:effectLst/>
                        </a:rPr>
                        <a:t>61,950</a:t>
                      </a:r>
                      <a:endParaRPr lang="en-GB" sz="1800">
                        <a:effectLst/>
                        <a:latin typeface="Times New Roman" panose="02020603050405020304" pitchFamily="18" charset="0"/>
                        <a:ea typeface="Times New Roman" panose="02020603050405020304" pitchFamily="18" charset="0"/>
                      </a:endParaRPr>
                    </a:p>
                  </a:txBody>
                  <a:tcPr marL="76200" marR="76200" marT="0" marB="0"/>
                </a:tc>
              </a:tr>
              <a:tr h="371554">
                <a:tc>
                  <a:txBody>
                    <a:bodyPr/>
                    <a:lstStyle/>
                    <a:p>
                      <a:pPr>
                        <a:lnSpc>
                          <a:spcPts val="1200"/>
                        </a:lnSpc>
                        <a:spcBef>
                          <a:spcPts val="450"/>
                        </a:spcBef>
                        <a:spcAft>
                          <a:spcPts val="270"/>
                        </a:spcAft>
                        <a:tabLst>
                          <a:tab pos="-457200" algn="l"/>
                        </a:tabLst>
                      </a:pPr>
                      <a:r>
                        <a:rPr lang="en-GB" sz="1800" spc="-15">
                          <a:effectLst/>
                        </a:rPr>
                        <a:t>Salisbury</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Sharp</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1949</a:t>
                      </a:r>
                      <a:r>
                        <a:rPr lang="en-GB" sz="1800" spc="-15" baseline="30000">
                          <a:effectLst/>
                        </a:rPr>
                        <a:t>4</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spcBef>
                          <a:spcPts val="450"/>
                        </a:spcBef>
                        <a:spcAft>
                          <a:spcPts val="270"/>
                        </a:spcAft>
                        <a:tabLst>
                          <a:tab pos="-457200" algn="l"/>
                        </a:tabLst>
                      </a:pPr>
                      <a:r>
                        <a:rPr lang="en-GB" sz="1800" spc="-15" dirty="0">
                          <a:effectLst/>
                        </a:rPr>
                        <a:t>1,050</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spcBef>
                          <a:spcPts val="450"/>
                        </a:spcBef>
                        <a:spcAft>
                          <a:spcPts val="270"/>
                        </a:spcAft>
                        <a:tabLst>
                          <a:tab pos="-457200" algn="l"/>
                        </a:tabLst>
                      </a:pPr>
                      <a:r>
                        <a:rPr lang="en-GB" sz="1800" spc="-15">
                          <a:effectLst/>
                        </a:rPr>
                        <a:t>23,761</a:t>
                      </a:r>
                      <a:endParaRPr lang="en-GB" sz="1800">
                        <a:effectLst/>
                        <a:latin typeface="Times New Roman" panose="02020603050405020304" pitchFamily="18" charset="0"/>
                        <a:ea typeface="Times New Roman" panose="02020603050405020304" pitchFamily="18" charset="0"/>
                      </a:endParaRPr>
                    </a:p>
                  </a:txBody>
                  <a:tcPr marL="76200" marR="76200" marT="0" marB="0"/>
                </a:tc>
              </a:tr>
              <a:tr h="371554">
                <a:tc>
                  <a:txBody>
                    <a:bodyPr/>
                    <a:lstStyle/>
                    <a:p>
                      <a:pPr>
                        <a:lnSpc>
                          <a:spcPts val="1200"/>
                        </a:lnSpc>
                        <a:spcBef>
                          <a:spcPts val="450"/>
                        </a:spcBef>
                        <a:spcAft>
                          <a:spcPts val="270"/>
                        </a:spcAft>
                        <a:tabLst>
                          <a:tab pos="-457200" algn="l"/>
                        </a:tabLst>
                      </a:pPr>
                      <a:r>
                        <a:rPr lang="en-GB" sz="1800" spc="-15">
                          <a:effectLst/>
                        </a:rPr>
                        <a:t>Chichester</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Sharp</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1949</a:t>
                      </a:r>
                      <a:r>
                        <a:rPr lang="en-GB" sz="1800" spc="-15" baseline="30000">
                          <a:effectLst/>
                        </a:rPr>
                        <a:t>4</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spcBef>
                          <a:spcPts val="450"/>
                        </a:spcBef>
                        <a:spcAft>
                          <a:spcPts val="270"/>
                        </a:spcAft>
                        <a:tabLst>
                          <a:tab pos="-457200" algn="l"/>
                        </a:tabLst>
                      </a:pPr>
                      <a:r>
                        <a:rPr lang="en-GB" sz="1800" spc="-15" dirty="0">
                          <a:effectLst/>
                        </a:rPr>
                        <a:t>1,312</a:t>
                      </a:r>
                      <a:endParaRPr lang="en-GB" sz="1800" dirty="0">
                        <a:effectLst/>
                        <a:latin typeface="Times New Roman" panose="02020603050405020304" pitchFamily="18" charset="0"/>
                        <a:ea typeface="Times New Roman" panose="02020603050405020304" pitchFamily="18" charset="0"/>
                      </a:endParaRPr>
                    </a:p>
                  </a:txBody>
                  <a:tcPr marL="76200" marR="76200" marT="0" marB="0"/>
                </a:tc>
                <a:tc>
                  <a:txBody>
                    <a:bodyPr/>
                    <a:lstStyle/>
                    <a:p>
                      <a:pPr>
                        <a:spcBef>
                          <a:spcPts val="450"/>
                        </a:spcBef>
                        <a:spcAft>
                          <a:spcPts val="270"/>
                        </a:spcAft>
                        <a:tabLst>
                          <a:tab pos="-457200" algn="l"/>
                        </a:tabLst>
                      </a:pPr>
                      <a:r>
                        <a:rPr lang="en-GB" sz="1800" spc="-15" dirty="0">
                          <a:effectLst/>
                        </a:rPr>
                        <a:t>29,404</a:t>
                      </a:r>
                      <a:endParaRPr lang="en-GB" sz="1800" dirty="0">
                        <a:effectLst/>
                        <a:latin typeface="Times New Roman" panose="02020603050405020304" pitchFamily="18" charset="0"/>
                        <a:ea typeface="Times New Roman" panose="02020603050405020304" pitchFamily="18" charset="0"/>
                      </a:endParaRPr>
                    </a:p>
                  </a:txBody>
                  <a:tcPr marL="76200" marR="76200" marT="0" marB="0"/>
                </a:tc>
              </a:tr>
              <a:tr h="312079">
                <a:tc>
                  <a:txBody>
                    <a:bodyPr/>
                    <a:lstStyle/>
                    <a:p>
                      <a:pPr>
                        <a:lnSpc>
                          <a:spcPts val="1200"/>
                        </a:lnSpc>
                        <a:spcBef>
                          <a:spcPts val="450"/>
                        </a:spcBef>
                        <a:spcAft>
                          <a:spcPts val="270"/>
                        </a:spcAft>
                        <a:tabLst>
                          <a:tab pos="-457200" algn="l"/>
                        </a:tabLst>
                      </a:pPr>
                      <a:r>
                        <a:rPr lang="en-GB" sz="1800" spc="-15">
                          <a:effectLst/>
                        </a:rPr>
                        <a:t>Bedford</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Lock</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1950</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a:effectLst/>
                        </a:rPr>
                        <a:t>5,000</a:t>
                      </a:r>
                      <a:r>
                        <a:rPr lang="en-GB" sz="1800" spc="-15" baseline="30000">
                          <a:effectLst/>
                        </a:rPr>
                        <a:t>5</a:t>
                      </a:r>
                      <a:endParaRPr lang="en-GB" sz="1800">
                        <a:effectLst/>
                        <a:latin typeface="Times New Roman" panose="02020603050405020304" pitchFamily="18" charset="0"/>
                        <a:ea typeface="Times New Roman" panose="02020603050405020304" pitchFamily="18" charset="0"/>
                      </a:endParaRPr>
                    </a:p>
                  </a:txBody>
                  <a:tcPr marL="76200" marR="76200" marT="0" marB="0"/>
                </a:tc>
                <a:tc>
                  <a:txBody>
                    <a:bodyPr/>
                    <a:lstStyle/>
                    <a:p>
                      <a:pPr>
                        <a:lnSpc>
                          <a:spcPts val="1200"/>
                        </a:lnSpc>
                        <a:spcBef>
                          <a:spcPts val="450"/>
                        </a:spcBef>
                        <a:spcAft>
                          <a:spcPts val="270"/>
                        </a:spcAft>
                        <a:tabLst>
                          <a:tab pos="-457200" algn="l"/>
                        </a:tabLst>
                      </a:pPr>
                      <a:r>
                        <a:rPr lang="en-GB" sz="1800" spc="-15" dirty="0">
                          <a:effectLst/>
                        </a:rPr>
                        <a:t>108,350</a:t>
                      </a:r>
                      <a:endParaRPr lang="en-GB" sz="1800" dirty="0">
                        <a:effectLst/>
                        <a:latin typeface="Times New Roman" panose="02020603050405020304" pitchFamily="18" charset="0"/>
                        <a:ea typeface="Times New Roman" panose="02020603050405020304" pitchFamily="18" charset="0"/>
                      </a:endParaRPr>
                    </a:p>
                  </a:txBody>
                  <a:tcPr marL="76200" marR="76200" marT="0" marB="0"/>
                </a:tc>
              </a:tr>
            </a:tbl>
          </a:graphicData>
        </a:graphic>
      </p:graphicFrame>
      <p:sp>
        <p:nvSpPr>
          <p:cNvPr id="4" name="Rectangle 1"/>
          <p:cNvSpPr>
            <a:spLocks noChangeArrowheads="1"/>
          </p:cNvSpPr>
          <p:nvPr/>
        </p:nvSpPr>
        <p:spPr bwMode="auto">
          <a:xfrm>
            <a:off x="838200" y="26558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5"/>
          <p:cNvSpPr/>
          <p:nvPr/>
        </p:nvSpPr>
        <p:spPr>
          <a:xfrm>
            <a:off x="73959" y="688151"/>
            <a:ext cx="11819964" cy="4046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9732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01706"/>
            <a:ext cx="11766176" cy="6370975"/>
          </a:xfrm>
          <a:prstGeom prst="rect">
            <a:avLst/>
          </a:prstGeom>
          <a:noFill/>
        </p:spPr>
        <p:txBody>
          <a:bodyPr wrap="square" rtlCol="0">
            <a:spAutoFit/>
          </a:bodyPr>
          <a:lstStyle/>
          <a:p>
            <a:r>
              <a:rPr lang="en-GB" sz="4400" dirty="0" smtClean="0">
                <a:latin typeface="+mj-lt"/>
              </a:rPr>
              <a:t>Plan production:</a:t>
            </a:r>
          </a:p>
          <a:p>
            <a:endParaRPr lang="en-GB" sz="2800" dirty="0"/>
          </a:p>
          <a:p>
            <a:r>
              <a:rPr lang="en-GB" sz="2800" dirty="0" smtClean="0"/>
              <a:t>So most plans were written (or at least coordinated) by established, male, professional, well-educated, “establishment figures”.</a:t>
            </a:r>
          </a:p>
          <a:p>
            <a:endParaRPr lang="en-GB" sz="2800" dirty="0"/>
          </a:p>
          <a:p>
            <a:r>
              <a:rPr lang="en-GB" sz="2800" dirty="0" smtClean="0"/>
              <a:t>Very little input from women (though some contributors, such as the sociologist Ruth Glass, did establish their own careers).  Some planners were marginalised (</a:t>
            </a:r>
            <a:r>
              <a:rPr lang="en-GB" sz="2800" dirty="0" err="1" smtClean="0"/>
              <a:t>eg</a:t>
            </a:r>
            <a:r>
              <a:rPr lang="en-GB" sz="2800" dirty="0" smtClean="0"/>
              <a:t> Max Lock, in Hull)</a:t>
            </a:r>
          </a:p>
          <a:p>
            <a:endParaRPr lang="en-GB" sz="2800" dirty="0"/>
          </a:p>
          <a:p>
            <a:r>
              <a:rPr lang="en-GB" sz="2800" dirty="0" smtClean="0"/>
              <a:t>Producing plans was expensive, nevertheless even some small places (with limited income from rates) employed expensive planners.</a:t>
            </a:r>
          </a:p>
          <a:p>
            <a:endParaRPr lang="en-GB" sz="2800" dirty="0"/>
          </a:p>
          <a:p>
            <a:r>
              <a:rPr lang="en-GB" sz="2800" dirty="0" smtClean="0"/>
              <a:t>Planning histories have tended to focus on the “great plans” of the “great planners”</a:t>
            </a:r>
            <a:endParaRPr lang="en-GB" sz="2800" dirty="0"/>
          </a:p>
        </p:txBody>
      </p:sp>
    </p:spTree>
    <p:extLst>
      <p:ext uri="{BB962C8B-B14F-4D97-AF65-F5344CB8AC3E}">
        <p14:creationId xmlns:p14="http://schemas.microsoft.com/office/powerpoint/2010/main" val="21067805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communication</a:t>
            </a:r>
            <a:endParaRPr lang="en-GB" dirty="0"/>
          </a:p>
        </p:txBody>
      </p:sp>
      <p:sp>
        <p:nvSpPr>
          <p:cNvPr id="12" name="TextBox 11"/>
          <p:cNvSpPr txBox="1"/>
          <p:nvPr/>
        </p:nvSpPr>
        <p:spPr>
          <a:xfrm>
            <a:off x="954741" y="2299447"/>
            <a:ext cx="10399059" cy="2246769"/>
          </a:xfrm>
          <a:prstGeom prst="rect">
            <a:avLst/>
          </a:prstGeom>
          <a:noFill/>
        </p:spPr>
        <p:txBody>
          <a:bodyPr wrap="square" rtlCol="0">
            <a:spAutoFit/>
          </a:bodyPr>
          <a:lstStyle/>
          <a:p>
            <a:r>
              <a:rPr lang="en-GB" sz="2800" dirty="0"/>
              <a:t>“Reconstruction, on the bold, big scale we want, can only succeed if it has the good-will of the people behind it.  It will only have that good-will if the people are fully informed of the growth of our plans and made to feel that they are participating in these works and not merely having them foisted upon them</a:t>
            </a:r>
            <a:r>
              <a:rPr lang="en-GB" sz="2800" dirty="0" smtClean="0"/>
              <a:t>”  </a:t>
            </a:r>
            <a:r>
              <a:rPr lang="en-GB" sz="1400" dirty="0" smtClean="0"/>
              <a:t>(</a:t>
            </a:r>
            <a:r>
              <a:rPr lang="en-GB" sz="1400" i="1" dirty="0"/>
              <a:t>Architect &amp; Building News</a:t>
            </a:r>
            <a:r>
              <a:rPr lang="en-GB" sz="1400" dirty="0"/>
              <a:t>, 14 February 1941, page 116).</a:t>
            </a:r>
          </a:p>
        </p:txBody>
      </p:sp>
    </p:spTree>
    <p:extLst>
      <p:ext uri="{BB962C8B-B14F-4D97-AF65-F5344CB8AC3E}">
        <p14:creationId xmlns:p14="http://schemas.microsoft.com/office/powerpoint/2010/main" val="3014258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3772" y="0"/>
            <a:ext cx="8624455" cy="6858000"/>
          </a:xfrm>
          <a:prstGeom prst="rect">
            <a:avLst/>
          </a:prstGeom>
        </p:spPr>
      </p:pic>
    </p:spTree>
    <p:extLst>
      <p:ext uri="{BB962C8B-B14F-4D97-AF65-F5344CB8AC3E}">
        <p14:creationId xmlns:p14="http://schemas.microsoft.com/office/powerpoint/2010/main" val="2819035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communication</a:t>
            </a:r>
            <a:endParaRPr lang="en-GB" dirty="0"/>
          </a:p>
        </p:txBody>
      </p:sp>
      <p:sp>
        <p:nvSpPr>
          <p:cNvPr id="7" name="TextBox 6"/>
          <p:cNvSpPr txBox="1"/>
          <p:nvPr/>
        </p:nvSpPr>
        <p:spPr>
          <a:xfrm>
            <a:off x="7634568" y="5406100"/>
            <a:ext cx="3126557" cy="1169551"/>
          </a:xfrm>
          <a:prstGeom prst="rect">
            <a:avLst/>
          </a:prstGeom>
          <a:noFill/>
        </p:spPr>
        <p:txBody>
          <a:bodyPr wrap="square" rtlCol="0">
            <a:spAutoFit/>
          </a:bodyPr>
          <a:lstStyle/>
          <a:p>
            <a:r>
              <a:rPr lang="en-GB" sz="2800" dirty="0" smtClean="0"/>
              <a:t>Large-scale (and expensive) models </a:t>
            </a:r>
            <a:r>
              <a:rPr lang="en-GB" sz="1400" dirty="0" smtClean="0"/>
              <a:t>(Forshaw, Lord Latham, Abercrombie)</a:t>
            </a:r>
            <a:endParaRPr lang="en-GB" sz="2800"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45299" y="1514230"/>
            <a:ext cx="6548579" cy="5089525"/>
          </a:xfrm>
        </p:spPr>
      </p:pic>
    </p:spTree>
    <p:extLst>
      <p:ext uri="{BB962C8B-B14F-4D97-AF65-F5344CB8AC3E}">
        <p14:creationId xmlns:p14="http://schemas.microsoft.com/office/powerpoint/2010/main" val="25444169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communication</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917669604"/>
              </p:ext>
            </p:extLst>
          </p:nvPr>
        </p:nvGraphicFramePr>
        <p:xfrm>
          <a:off x="484093" y="1361112"/>
          <a:ext cx="11551024" cy="7499617"/>
        </p:xfrm>
        <a:graphic>
          <a:graphicData uri="http://schemas.openxmlformats.org/drawingml/2006/table">
            <a:tbl>
              <a:tblPr firstRow="1" firstCol="1" lastRow="1" lastCol="1" bandRow="1" bandCol="1">
                <a:tableStyleId>{5C22544A-7EE6-4342-B048-85BDC9FD1C3A}</a:tableStyleId>
              </a:tblPr>
              <a:tblGrid>
                <a:gridCol w="941295"/>
                <a:gridCol w="9614647"/>
                <a:gridCol w="995082"/>
              </a:tblGrid>
              <a:tr h="296981">
                <a:tc>
                  <a:txBody>
                    <a:bodyPr/>
                    <a:lstStyle/>
                    <a:p>
                      <a:pPr>
                        <a:lnSpc>
                          <a:spcPct val="200000"/>
                        </a:lnSpc>
                        <a:spcAft>
                          <a:spcPts val="0"/>
                        </a:spcAft>
                      </a:pPr>
                      <a:r>
                        <a:rPr lang="en-GB" sz="1400" dirty="0">
                          <a:effectLst/>
                        </a:rPr>
                        <a:t>Year</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Places</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Number</a:t>
                      </a:r>
                      <a:endParaRPr lang="en-GB" sz="1400">
                        <a:effectLst/>
                        <a:latin typeface="Times New Roman" panose="02020603050405020304" pitchFamily="18" charset="0"/>
                        <a:ea typeface="MS Mincho" panose="02020609040205080304" pitchFamily="49" charset="-128"/>
                      </a:endParaRPr>
                    </a:p>
                  </a:txBody>
                  <a:tcPr marL="28134" marR="28134" marT="0" marB="0"/>
                </a:tc>
              </a:tr>
              <a:tr h="296981">
                <a:tc>
                  <a:txBody>
                    <a:bodyPr/>
                    <a:lstStyle/>
                    <a:p>
                      <a:pPr>
                        <a:lnSpc>
                          <a:spcPct val="200000"/>
                        </a:lnSpc>
                        <a:spcAft>
                          <a:spcPts val="0"/>
                        </a:spcAft>
                      </a:pPr>
                      <a:r>
                        <a:rPr lang="en-GB" sz="1400" dirty="0">
                          <a:effectLst/>
                        </a:rPr>
                        <a:t>1940</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Coventry</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1</a:t>
                      </a:r>
                      <a:endParaRPr lang="en-GB" sz="1400">
                        <a:effectLst/>
                        <a:latin typeface="Times New Roman" panose="02020603050405020304" pitchFamily="18" charset="0"/>
                        <a:ea typeface="MS Mincho" panose="02020609040205080304" pitchFamily="49" charset="-128"/>
                      </a:endParaRPr>
                    </a:p>
                  </a:txBody>
                  <a:tcPr marL="28134" marR="28134" marT="0" marB="0"/>
                </a:tc>
              </a:tr>
              <a:tr h="366272">
                <a:tc>
                  <a:txBody>
                    <a:bodyPr/>
                    <a:lstStyle/>
                    <a:p>
                      <a:pPr>
                        <a:lnSpc>
                          <a:spcPct val="200000"/>
                        </a:lnSpc>
                        <a:spcAft>
                          <a:spcPts val="0"/>
                        </a:spcAft>
                      </a:pPr>
                      <a:r>
                        <a:rPr lang="en-GB" sz="1400">
                          <a:effectLst/>
                        </a:rPr>
                        <a:t>1942</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Bristol, London (Royal Academy), LB Bermondsey, Portsmouth</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4</a:t>
                      </a:r>
                      <a:endParaRPr lang="en-GB" sz="1400">
                        <a:effectLst/>
                        <a:latin typeface="Times New Roman" panose="02020603050405020304" pitchFamily="18" charset="0"/>
                        <a:ea typeface="MS Mincho" panose="02020609040205080304" pitchFamily="49" charset="-128"/>
                      </a:endParaRPr>
                    </a:p>
                  </a:txBody>
                  <a:tcPr marL="28134" marR="28134" marT="0" marB="0"/>
                </a:tc>
              </a:tr>
              <a:tr h="732546">
                <a:tc>
                  <a:txBody>
                    <a:bodyPr/>
                    <a:lstStyle/>
                    <a:p>
                      <a:pPr>
                        <a:lnSpc>
                          <a:spcPct val="200000"/>
                        </a:lnSpc>
                        <a:spcAft>
                          <a:spcPts val="0"/>
                        </a:spcAft>
                      </a:pPr>
                      <a:r>
                        <a:rPr lang="en-GB" sz="1400">
                          <a:effectLst/>
                        </a:rPr>
                        <a:t>1943</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Belfast, Bristol, Clydebank, Edinburgh, Great Yarmouth, Hull, London (2), County of London, London (Royal Academy), Greater London, LB Stepney, Oxford, Preston</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14</a:t>
                      </a:r>
                      <a:endParaRPr lang="en-GB" sz="1400">
                        <a:effectLst/>
                        <a:latin typeface="Times New Roman" panose="02020603050405020304" pitchFamily="18" charset="0"/>
                        <a:ea typeface="MS Mincho" panose="02020609040205080304" pitchFamily="49" charset="-128"/>
                      </a:endParaRPr>
                    </a:p>
                  </a:txBody>
                  <a:tcPr marL="28134" marR="28134" marT="0" marB="0"/>
                </a:tc>
              </a:tr>
              <a:tr h="732546">
                <a:tc>
                  <a:txBody>
                    <a:bodyPr/>
                    <a:lstStyle/>
                    <a:p>
                      <a:pPr>
                        <a:lnSpc>
                          <a:spcPct val="200000"/>
                        </a:lnSpc>
                        <a:spcAft>
                          <a:spcPts val="0"/>
                        </a:spcAft>
                      </a:pPr>
                      <a:r>
                        <a:rPr lang="en-GB" sz="1400">
                          <a:effectLst/>
                        </a:rPr>
                        <a:t>1944</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Bilston, Bristol, Grimsby, Leicester, Lincoln, County of London, London (Royal Academy), City of London (2), LB Kensington, LB Tottenham, Macclesfield, Plymouth (2), Tewkesbury, Walsall, Worcester</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17</a:t>
                      </a:r>
                      <a:endParaRPr lang="en-GB" sz="1400">
                        <a:effectLst/>
                        <a:latin typeface="Times New Roman" panose="02020603050405020304" pitchFamily="18" charset="0"/>
                        <a:ea typeface="MS Mincho" panose="02020609040205080304" pitchFamily="49" charset="-128"/>
                      </a:endParaRPr>
                    </a:p>
                  </a:txBody>
                  <a:tcPr marL="28134" marR="28134" marT="0" marB="0"/>
                </a:tc>
              </a:tr>
              <a:tr h="1098817">
                <a:tc>
                  <a:txBody>
                    <a:bodyPr/>
                    <a:lstStyle/>
                    <a:p>
                      <a:pPr>
                        <a:lnSpc>
                          <a:spcPct val="200000"/>
                        </a:lnSpc>
                        <a:spcAft>
                          <a:spcPts val="0"/>
                        </a:spcAft>
                      </a:pPr>
                      <a:r>
                        <a:rPr lang="en-GB" sz="1400">
                          <a:effectLst/>
                        </a:rPr>
                        <a:t>1945</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Bath, Bedford, Chelmsford, Coventry, Glasgow, Gravesend, LB Brentford, LB Hackney, LB Hornsey, LB St Pancras, Manchester, Middlesbrough, Middleton, Northampton, Richmond, Sheffield, Swindon, Taunton, Windsor, Wolverhampton, </a:t>
                      </a:r>
                      <a:r>
                        <a:rPr lang="en-GB" sz="1400" dirty="0" err="1">
                          <a:effectLst/>
                        </a:rPr>
                        <a:t>Wolverton</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21</a:t>
                      </a:r>
                      <a:endParaRPr lang="en-GB" sz="1400">
                        <a:effectLst/>
                        <a:latin typeface="Times New Roman" panose="02020603050405020304" pitchFamily="18" charset="0"/>
                        <a:ea typeface="MS Mincho" panose="02020609040205080304" pitchFamily="49" charset="-128"/>
                      </a:endParaRPr>
                    </a:p>
                  </a:txBody>
                  <a:tcPr marL="28134" marR="28134" marT="0" marB="0"/>
                </a:tc>
              </a:tr>
              <a:tr h="593962">
                <a:tc>
                  <a:txBody>
                    <a:bodyPr/>
                    <a:lstStyle/>
                    <a:p>
                      <a:pPr>
                        <a:lnSpc>
                          <a:spcPct val="200000"/>
                        </a:lnSpc>
                        <a:spcAft>
                          <a:spcPts val="0"/>
                        </a:spcAft>
                      </a:pPr>
                      <a:r>
                        <a:rPr lang="en-GB" sz="1400">
                          <a:effectLst/>
                        </a:rPr>
                        <a:t>1946</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Bilston, Birkenhead, </a:t>
                      </a:r>
                      <a:r>
                        <a:rPr lang="en-GB" sz="1400" dirty="0" err="1">
                          <a:effectLst/>
                        </a:rPr>
                        <a:t>Cheshunt</a:t>
                      </a:r>
                      <a:r>
                        <a:rPr lang="en-GB" sz="1400" dirty="0">
                          <a:effectLst/>
                        </a:rPr>
                        <a:t>, Crewe, Dover, Exeter, Glasgow (2), Hull, Knutsford, LB Pimlico, LB Twickenham, </a:t>
                      </a:r>
                      <a:r>
                        <a:rPr lang="en-GB" sz="1400" dirty="0" err="1">
                          <a:effectLst/>
                        </a:rPr>
                        <a:t>Mablethorpe</a:t>
                      </a:r>
                      <a:r>
                        <a:rPr lang="en-GB" sz="1400" dirty="0">
                          <a:effectLst/>
                        </a:rPr>
                        <a:t>, Sudbury, </a:t>
                      </a:r>
                      <a:r>
                        <a:rPr lang="en-GB" sz="1400" dirty="0" err="1">
                          <a:effectLst/>
                        </a:rPr>
                        <a:t>Welshpool</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15</a:t>
                      </a:r>
                      <a:endParaRPr lang="en-GB" sz="1400">
                        <a:effectLst/>
                        <a:latin typeface="Times New Roman" panose="02020603050405020304" pitchFamily="18" charset="0"/>
                        <a:ea typeface="MS Mincho" panose="02020609040205080304" pitchFamily="49" charset="-128"/>
                      </a:endParaRPr>
                    </a:p>
                  </a:txBody>
                  <a:tcPr marL="28134" marR="28134" marT="0" marB="0"/>
                </a:tc>
              </a:tr>
              <a:tr h="366272">
                <a:tc>
                  <a:txBody>
                    <a:bodyPr/>
                    <a:lstStyle/>
                    <a:p>
                      <a:pPr>
                        <a:lnSpc>
                          <a:spcPct val="200000"/>
                        </a:lnSpc>
                        <a:spcAft>
                          <a:spcPts val="0"/>
                        </a:spcAft>
                      </a:pPr>
                      <a:r>
                        <a:rPr lang="en-GB" sz="1400">
                          <a:effectLst/>
                        </a:rPr>
                        <a:t>1947</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Leamington Spa, Liverpool, City of London, Warwick, Weston super Mare, Worcester</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6</a:t>
                      </a:r>
                      <a:endParaRPr lang="en-GB" sz="1400">
                        <a:effectLst/>
                        <a:latin typeface="Times New Roman" panose="02020603050405020304" pitchFamily="18" charset="0"/>
                        <a:ea typeface="MS Mincho" panose="02020609040205080304" pitchFamily="49" charset="-128"/>
                      </a:endParaRPr>
                    </a:p>
                  </a:txBody>
                  <a:tcPr marL="28134" marR="28134" marT="0" marB="0"/>
                </a:tc>
              </a:tr>
              <a:tr h="366272">
                <a:tc>
                  <a:txBody>
                    <a:bodyPr/>
                    <a:lstStyle/>
                    <a:p>
                      <a:pPr>
                        <a:lnSpc>
                          <a:spcPct val="200000"/>
                        </a:lnSpc>
                        <a:spcAft>
                          <a:spcPts val="0"/>
                        </a:spcAft>
                      </a:pPr>
                      <a:r>
                        <a:rPr lang="en-GB" sz="1400">
                          <a:effectLst/>
                        </a:rPr>
                        <a:t>1948</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Coventry, Hartlepool, LB Lambeth, LB Poplar, LB Westminster, Oxford</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6</a:t>
                      </a:r>
                      <a:endParaRPr lang="en-GB" sz="1400">
                        <a:effectLst/>
                        <a:latin typeface="Times New Roman" panose="02020603050405020304" pitchFamily="18" charset="0"/>
                        <a:ea typeface="MS Mincho" panose="02020609040205080304" pitchFamily="49" charset="-128"/>
                      </a:endParaRPr>
                    </a:p>
                  </a:txBody>
                  <a:tcPr marL="28134" marR="28134" marT="0" marB="0"/>
                </a:tc>
              </a:tr>
              <a:tr h="296981">
                <a:tc>
                  <a:txBody>
                    <a:bodyPr/>
                    <a:lstStyle/>
                    <a:p>
                      <a:pPr>
                        <a:lnSpc>
                          <a:spcPct val="200000"/>
                        </a:lnSpc>
                        <a:spcAft>
                          <a:spcPts val="0"/>
                        </a:spcAft>
                      </a:pPr>
                      <a:r>
                        <a:rPr lang="en-GB" sz="1400">
                          <a:effectLst/>
                        </a:rPr>
                        <a:t>1949</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Chichester, Glasgow</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2</a:t>
                      </a:r>
                      <a:endParaRPr lang="en-GB" sz="1400">
                        <a:effectLst/>
                        <a:latin typeface="Times New Roman" panose="02020603050405020304" pitchFamily="18" charset="0"/>
                        <a:ea typeface="MS Mincho" panose="02020609040205080304" pitchFamily="49" charset="-128"/>
                      </a:endParaRPr>
                    </a:p>
                  </a:txBody>
                  <a:tcPr marL="28134" marR="28134" marT="0" marB="0"/>
                </a:tc>
              </a:tr>
              <a:tr h="296981">
                <a:tc>
                  <a:txBody>
                    <a:bodyPr/>
                    <a:lstStyle/>
                    <a:p>
                      <a:pPr>
                        <a:lnSpc>
                          <a:spcPct val="200000"/>
                        </a:lnSpc>
                        <a:spcAft>
                          <a:spcPts val="0"/>
                        </a:spcAft>
                      </a:pPr>
                      <a:r>
                        <a:rPr lang="en-GB" sz="1400">
                          <a:effectLst/>
                        </a:rPr>
                        <a:t>1950</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 </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 </a:t>
                      </a:r>
                      <a:endParaRPr lang="en-GB" sz="1400">
                        <a:effectLst/>
                        <a:latin typeface="Times New Roman" panose="02020603050405020304" pitchFamily="18" charset="0"/>
                        <a:ea typeface="MS Mincho" panose="02020609040205080304" pitchFamily="49" charset="-128"/>
                      </a:endParaRPr>
                    </a:p>
                  </a:txBody>
                  <a:tcPr marL="28134" marR="28134" marT="0" marB="0"/>
                </a:tc>
              </a:tr>
              <a:tr h="296981">
                <a:tc>
                  <a:txBody>
                    <a:bodyPr/>
                    <a:lstStyle/>
                    <a:p>
                      <a:pPr>
                        <a:lnSpc>
                          <a:spcPct val="200000"/>
                        </a:lnSpc>
                        <a:spcAft>
                          <a:spcPts val="0"/>
                        </a:spcAft>
                      </a:pPr>
                      <a:r>
                        <a:rPr lang="en-GB" sz="1400">
                          <a:effectLst/>
                        </a:rPr>
                        <a:t>1951</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Aberdeen, City of London</a:t>
                      </a:r>
                      <a:endParaRPr lang="en-GB" sz="1400" dirty="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2</a:t>
                      </a:r>
                      <a:endParaRPr lang="en-GB" sz="1400" dirty="0">
                        <a:effectLst/>
                        <a:latin typeface="Times New Roman" panose="02020603050405020304" pitchFamily="18" charset="0"/>
                        <a:ea typeface="MS Mincho" panose="02020609040205080304" pitchFamily="49" charset="-128"/>
                      </a:endParaRPr>
                    </a:p>
                  </a:txBody>
                  <a:tcPr marL="28134" marR="28134" marT="0" marB="0"/>
                </a:tc>
              </a:tr>
              <a:tr h="296981">
                <a:tc>
                  <a:txBody>
                    <a:bodyPr/>
                    <a:lstStyle/>
                    <a:p>
                      <a:pPr>
                        <a:lnSpc>
                          <a:spcPct val="200000"/>
                        </a:lnSpc>
                        <a:spcAft>
                          <a:spcPts val="0"/>
                        </a:spcAft>
                      </a:pPr>
                      <a:r>
                        <a:rPr lang="en-GB" sz="1400">
                          <a:effectLst/>
                        </a:rPr>
                        <a:t>unknown</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a:effectLst/>
                        </a:rPr>
                        <a:t>Cardiff, Dudley</a:t>
                      </a:r>
                      <a:endParaRPr lang="en-GB" sz="1400">
                        <a:effectLst/>
                        <a:latin typeface="Times New Roman" panose="02020603050405020304" pitchFamily="18" charset="0"/>
                        <a:ea typeface="MS Mincho" panose="02020609040205080304" pitchFamily="49" charset="-128"/>
                      </a:endParaRPr>
                    </a:p>
                  </a:txBody>
                  <a:tcPr marL="28134" marR="28134" marT="0" marB="0"/>
                </a:tc>
                <a:tc>
                  <a:txBody>
                    <a:bodyPr/>
                    <a:lstStyle/>
                    <a:p>
                      <a:pPr>
                        <a:lnSpc>
                          <a:spcPct val="200000"/>
                        </a:lnSpc>
                        <a:spcAft>
                          <a:spcPts val="0"/>
                        </a:spcAft>
                      </a:pPr>
                      <a:r>
                        <a:rPr lang="en-GB" sz="1400" dirty="0">
                          <a:effectLst/>
                        </a:rPr>
                        <a:t>2</a:t>
                      </a:r>
                      <a:endParaRPr lang="en-GB" sz="1400" dirty="0">
                        <a:effectLst/>
                        <a:latin typeface="Times New Roman" panose="02020603050405020304" pitchFamily="18" charset="0"/>
                        <a:ea typeface="MS Mincho" panose="02020609040205080304" pitchFamily="49" charset="-128"/>
                      </a:endParaRPr>
                    </a:p>
                  </a:txBody>
                  <a:tcPr marL="28134" marR="28134" marT="0" marB="0"/>
                </a:tc>
              </a:tr>
            </a:tbl>
          </a:graphicData>
        </a:graphic>
      </p:graphicFrame>
      <p:sp>
        <p:nvSpPr>
          <p:cNvPr id="4" name="Rectangle 1"/>
          <p:cNvSpPr>
            <a:spLocks noChangeArrowheads="1"/>
          </p:cNvSpPr>
          <p:nvPr/>
        </p:nvSpPr>
        <p:spPr bwMode="auto">
          <a:xfrm>
            <a:off x="9249515" y="1691482"/>
            <a:ext cx="1676016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5" name="Oval 4"/>
          <p:cNvSpPr/>
          <p:nvPr/>
        </p:nvSpPr>
        <p:spPr>
          <a:xfrm>
            <a:off x="2103119" y="2377440"/>
            <a:ext cx="1587731"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805842" y="2377439"/>
            <a:ext cx="1190107"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769033" y="2770908"/>
            <a:ext cx="900545"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6669578" y="2790303"/>
            <a:ext cx="1335578"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005156" y="2795842"/>
            <a:ext cx="1820488"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9837419" y="2790302"/>
            <a:ext cx="1190107"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874911" y="3219795"/>
            <a:ext cx="1190107"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2051855" y="3219794"/>
            <a:ext cx="845129"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553295" y="3652058"/>
            <a:ext cx="1282240"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835535" y="3652058"/>
            <a:ext cx="1870363"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25293" y="3652058"/>
            <a:ext cx="1402082"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9127376" y="3654828"/>
            <a:ext cx="1105592"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1115289" y="4076006"/>
            <a:ext cx="1190107"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624251" y="4491642"/>
            <a:ext cx="1045327"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6623164" y="4502725"/>
            <a:ext cx="949731"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543107" y="4519350"/>
            <a:ext cx="883228"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8421485" y="4530433"/>
            <a:ext cx="1063338"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4553295" y="4923905"/>
            <a:ext cx="800101"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337367" y="5597236"/>
            <a:ext cx="850669"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8104434" y="5597235"/>
            <a:ext cx="1190107"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3363188" y="6453446"/>
            <a:ext cx="1190107" cy="24106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03666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communication</a:t>
            </a:r>
            <a:endParaRPr lang="en-GB" dirty="0"/>
          </a:p>
        </p:txBody>
      </p:sp>
      <p:sp>
        <p:nvSpPr>
          <p:cNvPr id="11" name="TextBox 10"/>
          <p:cNvSpPr txBox="1"/>
          <p:nvPr/>
        </p:nvSpPr>
        <p:spPr>
          <a:xfrm>
            <a:off x="8360710" y="5106092"/>
            <a:ext cx="4114800" cy="1169551"/>
          </a:xfrm>
          <a:prstGeom prst="rect">
            <a:avLst/>
          </a:prstGeom>
          <a:noFill/>
        </p:spPr>
        <p:txBody>
          <a:bodyPr wrap="square" rtlCol="0">
            <a:spAutoFit/>
          </a:bodyPr>
          <a:lstStyle/>
          <a:p>
            <a:r>
              <a:rPr lang="en-GB" sz="2800" dirty="0" smtClean="0"/>
              <a:t>Large, and often popular, </a:t>
            </a:r>
            <a:r>
              <a:rPr lang="en-GB" sz="2800" dirty="0"/>
              <a:t>exhibitions </a:t>
            </a:r>
            <a:r>
              <a:rPr lang="en-GB" sz="1400" dirty="0" smtClean="0"/>
              <a:t>(County </a:t>
            </a:r>
            <a:r>
              <a:rPr lang="en-GB" sz="1400" dirty="0"/>
              <a:t>of London Plan presentation </a:t>
            </a:r>
            <a:r>
              <a:rPr lang="en-GB" sz="1400" dirty="0" smtClean="0"/>
              <a:t>1943)</a:t>
            </a:r>
            <a:endParaRPr lang="en-GB" sz="2800"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114" y="1600867"/>
            <a:ext cx="7791293" cy="4674776"/>
          </a:xfrm>
          <a:prstGeom prst="rect">
            <a:avLst/>
          </a:prstGeom>
        </p:spPr>
      </p:pic>
    </p:spTree>
    <p:extLst>
      <p:ext uri="{BB962C8B-B14F-4D97-AF65-F5344CB8AC3E}">
        <p14:creationId xmlns:p14="http://schemas.microsoft.com/office/powerpoint/2010/main" val="12665055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645479" cy="3046216"/>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5662" y="2201418"/>
            <a:ext cx="6777990" cy="4656582"/>
          </a:xfrm>
          <a:prstGeom prst="rect">
            <a:avLst/>
          </a:prstGeom>
        </p:spPr>
      </p:pic>
      <p:sp>
        <p:nvSpPr>
          <p:cNvPr id="4" name="TextBox 3"/>
          <p:cNvSpPr txBox="1"/>
          <p:nvPr/>
        </p:nvSpPr>
        <p:spPr>
          <a:xfrm>
            <a:off x="114300" y="6408964"/>
            <a:ext cx="3412671" cy="369332"/>
          </a:xfrm>
          <a:prstGeom prst="rect">
            <a:avLst/>
          </a:prstGeom>
          <a:noFill/>
        </p:spPr>
        <p:txBody>
          <a:bodyPr wrap="square" rtlCol="0">
            <a:spAutoFit/>
          </a:bodyPr>
          <a:lstStyle/>
          <a:p>
            <a:r>
              <a:rPr lang="en-GB" dirty="0" smtClean="0"/>
              <a:t>LRRC, 1943: author’s collection</a:t>
            </a:r>
            <a:endParaRPr lang="en-GB" dirty="0"/>
          </a:p>
        </p:txBody>
      </p:sp>
    </p:spTree>
    <p:extLst>
      <p:ext uri="{BB962C8B-B14F-4D97-AF65-F5344CB8AC3E}">
        <p14:creationId xmlns:p14="http://schemas.microsoft.com/office/powerpoint/2010/main" val="34730010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9398" y="802386"/>
            <a:ext cx="6547104" cy="5253228"/>
          </a:xfrm>
          <a:prstGeom prst="rect">
            <a:avLst/>
          </a:prstGeom>
        </p:spPr>
      </p:pic>
      <p:sp>
        <p:nvSpPr>
          <p:cNvPr id="3" name="TextBox 2"/>
          <p:cNvSpPr txBox="1"/>
          <p:nvPr/>
        </p:nvSpPr>
        <p:spPr>
          <a:xfrm>
            <a:off x="8172450" y="802386"/>
            <a:ext cx="3518807" cy="646331"/>
          </a:xfrm>
          <a:prstGeom prst="rect">
            <a:avLst/>
          </a:prstGeom>
          <a:noFill/>
        </p:spPr>
        <p:txBody>
          <a:bodyPr wrap="square" rtlCol="0">
            <a:spAutoFit/>
          </a:bodyPr>
          <a:lstStyle/>
          <a:p>
            <a:r>
              <a:rPr lang="en-GB" dirty="0" smtClean="0"/>
              <a:t>Building Now exhibition (A&amp;BN 1946)</a:t>
            </a:r>
            <a:endParaRPr lang="en-GB" dirty="0"/>
          </a:p>
        </p:txBody>
      </p:sp>
    </p:spTree>
    <p:extLst>
      <p:ext uri="{BB962C8B-B14F-4D97-AF65-F5344CB8AC3E}">
        <p14:creationId xmlns:p14="http://schemas.microsoft.com/office/powerpoint/2010/main" val="27417286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communication</a:t>
            </a:r>
            <a:endParaRPr lang="en-GB" dirty="0"/>
          </a:p>
        </p:txBody>
      </p:sp>
      <p:sp>
        <p:nvSpPr>
          <p:cNvPr id="4" name="Rectangle 1"/>
          <p:cNvSpPr>
            <a:spLocks noChangeArrowheads="1"/>
          </p:cNvSpPr>
          <p:nvPr/>
        </p:nvSpPr>
        <p:spPr bwMode="auto">
          <a:xfrm>
            <a:off x="9249515" y="1691482"/>
            <a:ext cx="1676016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TextBox 7"/>
          <p:cNvSpPr txBox="1"/>
          <p:nvPr/>
        </p:nvSpPr>
        <p:spPr>
          <a:xfrm>
            <a:off x="338104" y="5526741"/>
            <a:ext cx="6526923" cy="954107"/>
          </a:xfrm>
          <a:prstGeom prst="rect">
            <a:avLst/>
          </a:prstGeom>
          <a:noFill/>
        </p:spPr>
        <p:txBody>
          <a:bodyPr wrap="square" rtlCol="0">
            <a:spAutoFit/>
          </a:bodyPr>
          <a:lstStyle/>
          <a:p>
            <a:r>
              <a:rPr lang="en-GB" sz="2800" dirty="0" smtClean="0"/>
              <a:t>Books and pamphlets for public sale – from very expensive to free</a:t>
            </a:r>
            <a:endParaRPr lang="en-GB" sz="2800"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7339" y="0"/>
            <a:ext cx="4652521" cy="6858000"/>
          </a:xfrm>
          <a:prstGeom prst="rect">
            <a:avLst/>
          </a:prstGeom>
        </p:spPr>
      </p:pic>
    </p:spTree>
    <p:extLst>
      <p:ext uri="{BB962C8B-B14F-4D97-AF65-F5344CB8AC3E}">
        <p14:creationId xmlns:p14="http://schemas.microsoft.com/office/powerpoint/2010/main" val="5947312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Plan content – and how to get the message across</a:t>
            </a:r>
            <a:endParaRPr lang="en-GB" dirty="0"/>
          </a:p>
        </p:txBody>
      </p:sp>
      <p:sp>
        <p:nvSpPr>
          <p:cNvPr id="3" name="Content Placeholder 2"/>
          <p:cNvSpPr>
            <a:spLocks noGrp="1"/>
          </p:cNvSpPr>
          <p:nvPr>
            <p:ph idx="1"/>
          </p:nvPr>
        </p:nvSpPr>
        <p:spPr/>
        <p:txBody>
          <a:bodyPr/>
          <a:lstStyle/>
          <a:p>
            <a:r>
              <a:rPr lang="en-GB" dirty="0"/>
              <a:t>High verbal content, data-rich, but most were exceptionally well illustrated, many printed in colour</a:t>
            </a:r>
          </a:p>
          <a:p>
            <a:r>
              <a:rPr lang="en-GB" dirty="0" smtClean="0"/>
              <a:t>Early plans were radical</a:t>
            </a:r>
          </a:p>
          <a:p>
            <a:r>
              <a:rPr lang="en-GB" dirty="0" smtClean="0"/>
              <a:t>Many were phased over 20-50 years</a:t>
            </a:r>
          </a:p>
          <a:p>
            <a:r>
              <a:rPr lang="en-GB" dirty="0" smtClean="0"/>
              <a:t>Key concerns were housing, infrastructure, town centres, leisure/recreation – but many proposed large “civic centres”!</a:t>
            </a:r>
          </a:p>
          <a:p>
            <a:r>
              <a:rPr lang="en-GB" dirty="0" smtClean="0"/>
              <a:t>From about 1947 the radical quality faded, as “1947 Act” Development Plans were phased in</a:t>
            </a:r>
          </a:p>
        </p:txBody>
      </p:sp>
    </p:spTree>
    <p:extLst>
      <p:ext uri="{BB962C8B-B14F-4D97-AF65-F5344CB8AC3E}">
        <p14:creationId xmlns:p14="http://schemas.microsoft.com/office/powerpoint/2010/main" val="29355198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315" y="5924388"/>
            <a:ext cx="11642558" cy="954107"/>
          </a:xfrm>
          <a:prstGeom prst="rect">
            <a:avLst/>
          </a:prstGeom>
          <a:noFill/>
        </p:spPr>
        <p:txBody>
          <a:bodyPr wrap="square" rtlCol="0">
            <a:spAutoFit/>
          </a:bodyPr>
          <a:lstStyle/>
          <a:p>
            <a:pPr algn="r"/>
            <a:r>
              <a:rPr lang="en-GB" sz="2800" dirty="0" smtClean="0"/>
              <a:t>Colour visions (“seductive images”) – expensive, </a:t>
            </a:r>
          </a:p>
          <a:p>
            <a:pPr algn="r"/>
            <a:r>
              <a:rPr lang="en-GB" sz="2800" dirty="0" smtClean="0"/>
              <a:t>largely by architectural illustrators</a:t>
            </a:r>
            <a:endParaRPr lang="en-GB" sz="280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2218" y="350411"/>
            <a:ext cx="7822655" cy="5321590"/>
          </a:xfrm>
          <a:prstGeom prst="rect">
            <a:avLst/>
          </a:prstGeom>
        </p:spPr>
      </p:pic>
      <p:sp>
        <p:nvSpPr>
          <p:cNvPr id="7" name="Rectangle 6"/>
          <p:cNvSpPr/>
          <p:nvPr/>
        </p:nvSpPr>
        <p:spPr>
          <a:xfrm>
            <a:off x="244930" y="350411"/>
            <a:ext cx="2065564" cy="1200329"/>
          </a:xfrm>
          <a:prstGeom prst="rect">
            <a:avLst/>
          </a:prstGeom>
        </p:spPr>
        <p:txBody>
          <a:bodyPr wrap="square">
            <a:spAutoFit/>
          </a:bodyPr>
          <a:lstStyle/>
          <a:p>
            <a:r>
              <a:rPr lang="en-GB" dirty="0"/>
              <a:t>City of London (1944) </a:t>
            </a:r>
            <a:r>
              <a:rPr lang="en-GB" i="1" dirty="0"/>
              <a:t>Improvement Committee Report</a:t>
            </a:r>
            <a:endParaRPr lang="en-GB" dirty="0"/>
          </a:p>
        </p:txBody>
      </p:sp>
    </p:spTree>
    <p:extLst>
      <p:ext uri="{BB962C8B-B14F-4D97-AF65-F5344CB8AC3E}">
        <p14:creationId xmlns:p14="http://schemas.microsoft.com/office/powerpoint/2010/main" val="19404283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129" y="441243"/>
            <a:ext cx="8686800" cy="5894832"/>
          </a:xfrm>
          <a:prstGeom prst="rect">
            <a:avLst/>
          </a:prstGeom>
        </p:spPr>
      </p:pic>
      <p:sp>
        <p:nvSpPr>
          <p:cNvPr id="3" name="TextBox 2"/>
          <p:cNvSpPr txBox="1"/>
          <p:nvPr/>
        </p:nvSpPr>
        <p:spPr>
          <a:xfrm>
            <a:off x="9305365" y="416859"/>
            <a:ext cx="2702859" cy="3539430"/>
          </a:xfrm>
          <a:prstGeom prst="rect">
            <a:avLst/>
          </a:prstGeom>
          <a:noFill/>
        </p:spPr>
        <p:txBody>
          <a:bodyPr wrap="square" rtlCol="0">
            <a:spAutoFit/>
          </a:bodyPr>
          <a:lstStyle/>
          <a:p>
            <a:r>
              <a:rPr lang="en-GB" sz="2800" dirty="0" smtClean="0"/>
              <a:t>Not all were very helpful, even when commissioned from the best architectural illustrators such as J.D.M. Harvey.</a:t>
            </a:r>
            <a:endParaRPr lang="en-GB" sz="2800" dirty="0"/>
          </a:p>
        </p:txBody>
      </p:sp>
      <p:sp>
        <p:nvSpPr>
          <p:cNvPr id="4" name="Rectangle 3"/>
          <p:cNvSpPr/>
          <p:nvPr/>
        </p:nvSpPr>
        <p:spPr>
          <a:xfrm>
            <a:off x="9854293" y="5135746"/>
            <a:ext cx="1992086" cy="1200329"/>
          </a:xfrm>
          <a:prstGeom prst="rect">
            <a:avLst/>
          </a:prstGeom>
        </p:spPr>
        <p:txBody>
          <a:bodyPr wrap="square">
            <a:spAutoFit/>
          </a:bodyPr>
          <a:lstStyle/>
          <a:p>
            <a:r>
              <a:rPr lang="en-GB" dirty="0"/>
              <a:t>City of London (1944) </a:t>
            </a:r>
            <a:r>
              <a:rPr lang="en-GB" i="1" dirty="0"/>
              <a:t>Improvement Committee Report</a:t>
            </a:r>
            <a:endParaRPr lang="en-GB" dirty="0"/>
          </a:p>
        </p:txBody>
      </p:sp>
    </p:spTree>
    <p:extLst>
      <p:ext uri="{BB962C8B-B14F-4D97-AF65-F5344CB8AC3E}">
        <p14:creationId xmlns:p14="http://schemas.microsoft.com/office/powerpoint/2010/main" val="6104982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919" y="295835"/>
            <a:ext cx="4868318" cy="6024282"/>
          </a:xfrm>
          <a:prstGeom prst="rect">
            <a:avLst/>
          </a:prstGeom>
        </p:spPr>
      </p:pic>
      <p:sp>
        <p:nvSpPr>
          <p:cNvPr id="4" name="TextBox 3"/>
          <p:cNvSpPr txBox="1"/>
          <p:nvPr/>
        </p:nvSpPr>
        <p:spPr>
          <a:xfrm>
            <a:off x="5123329" y="537882"/>
            <a:ext cx="2608730" cy="2677656"/>
          </a:xfrm>
          <a:prstGeom prst="rect">
            <a:avLst/>
          </a:prstGeom>
          <a:noFill/>
        </p:spPr>
        <p:txBody>
          <a:bodyPr wrap="square" rtlCol="0">
            <a:spAutoFit/>
          </a:bodyPr>
          <a:lstStyle/>
          <a:p>
            <a:pPr algn="ctr"/>
            <a:r>
              <a:rPr lang="en-GB" sz="2800" dirty="0" smtClean="0"/>
              <a:t>Heavy use of maps – but are they clear to readers unused to interpreting maps?</a:t>
            </a:r>
            <a:endParaRPr lang="en-GB" sz="2800" dirty="0"/>
          </a:p>
        </p:txBody>
      </p:sp>
    </p:spTree>
    <p:extLst>
      <p:ext uri="{BB962C8B-B14F-4D97-AF65-F5344CB8AC3E}">
        <p14:creationId xmlns:p14="http://schemas.microsoft.com/office/powerpoint/2010/main" val="820020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end of the war </a:t>
            </a:r>
            <a:r>
              <a:rPr lang="en-GB" sz="2400" dirty="0" smtClean="0"/>
              <a:t>(almost)</a:t>
            </a:r>
            <a:endParaRPr lang="en-GB" sz="2400" dirty="0"/>
          </a:p>
        </p:txBody>
      </p:sp>
      <p:sp>
        <p:nvSpPr>
          <p:cNvPr id="3" name="Content Placeholder 2"/>
          <p:cNvSpPr>
            <a:spLocks noGrp="1"/>
          </p:cNvSpPr>
          <p:nvPr>
            <p:ph idx="1"/>
          </p:nvPr>
        </p:nvSpPr>
        <p:spPr/>
        <p:txBody>
          <a:bodyPr/>
          <a:lstStyle/>
          <a:p>
            <a:pPr marL="0" indent="0">
              <a:buNone/>
            </a:pPr>
            <a:r>
              <a:rPr lang="en-GB" dirty="0" smtClean="0"/>
              <a:t>VE Day: May 8</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70651" y="82550"/>
            <a:ext cx="5007492" cy="33201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9871" y="3537671"/>
            <a:ext cx="4349602" cy="31753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4972" y="2594451"/>
            <a:ext cx="3974888" cy="28136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9986" y="3606598"/>
            <a:ext cx="3209759" cy="2570365"/>
          </a:xfrm>
          <a:prstGeom prst="rect">
            <a:avLst/>
          </a:prstGeom>
        </p:spPr>
      </p:pic>
      <p:sp>
        <p:nvSpPr>
          <p:cNvPr id="8" name="TextBox 7"/>
          <p:cNvSpPr txBox="1"/>
          <p:nvPr/>
        </p:nvSpPr>
        <p:spPr>
          <a:xfrm>
            <a:off x="6147707" y="6343650"/>
            <a:ext cx="1510393" cy="369396"/>
          </a:xfrm>
          <a:prstGeom prst="rect">
            <a:avLst/>
          </a:prstGeom>
          <a:noFill/>
        </p:spPr>
        <p:txBody>
          <a:bodyPr wrap="square" rtlCol="0">
            <a:spAutoFit/>
          </a:bodyPr>
          <a:lstStyle/>
          <a:p>
            <a:pPr algn="r"/>
            <a:r>
              <a:rPr lang="en-GB" i="1" dirty="0" smtClean="0"/>
              <a:t>Daily Mail</a:t>
            </a:r>
            <a:endParaRPr lang="en-GB" i="1" dirty="0"/>
          </a:p>
        </p:txBody>
      </p:sp>
    </p:spTree>
    <p:extLst>
      <p:ext uri="{BB962C8B-B14F-4D97-AF65-F5344CB8AC3E}">
        <p14:creationId xmlns:p14="http://schemas.microsoft.com/office/powerpoint/2010/main" val="20836400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3131" y="0"/>
            <a:ext cx="9948869" cy="6858000"/>
          </a:xfrm>
          <a:prstGeom prst="rect">
            <a:avLst/>
          </a:prstGeom>
        </p:spPr>
      </p:pic>
      <p:sp>
        <p:nvSpPr>
          <p:cNvPr id="3" name="TextBox 2"/>
          <p:cNvSpPr txBox="1"/>
          <p:nvPr/>
        </p:nvSpPr>
        <p:spPr>
          <a:xfrm>
            <a:off x="0" y="497541"/>
            <a:ext cx="2164976" cy="3970318"/>
          </a:xfrm>
          <a:prstGeom prst="rect">
            <a:avLst/>
          </a:prstGeom>
          <a:noFill/>
        </p:spPr>
        <p:txBody>
          <a:bodyPr wrap="square" rtlCol="0">
            <a:spAutoFit/>
          </a:bodyPr>
          <a:lstStyle/>
          <a:p>
            <a:pPr algn="r"/>
            <a:r>
              <a:rPr lang="en-GB" sz="2800" dirty="0" smtClean="0"/>
              <a:t>Striking, but perhaps difficult-to-interpret, diagrams (the “egg diagram” for the </a:t>
            </a:r>
            <a:r>
              <a:rPr lang="en-GB" sz="2800" i="1" dirty="0" smtClean="0"/>
              <a:t>County of London Plan</a:t>
            </a:r>
            <a:r>
              <a:rPr lang="en-GB" sz="2800" dirty="0" smtClean="0"/>
              <a:t>)</a:t>
            </a:r>
            <a:endParaRPr lang="en-GB" sz="2800" dirty="0"/>
          </a:p>
        </p:txBody>
      </p:sp>
    </p:spTree>
    <p:extLst>
      <p:ext uri="{BB962C8B-B14F-4D97-AF65-F5344CB8AC3E}">
        <p14:creationId xmlns:p14="http://schemas.microsoft.com/office/powerpoint/2010/main" val="21044684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417" y="0"/>
            <a:ext cx="9696508" cy="6858000"/>
          </a:xfrm>
          <a:prstGeom prst="rect">
            <a:avLst/>
          </a:prstGeom>
        </p:spPr>
      </p:pic>
      <p:sp>
        <p:nvSpPr>
          <p:cNvPr id="3" name="TextBox 2"/>
          <p:cNvSpPr txBox="1"/>
          <p:nvPr/>
        </p:nvSpPr>
        <p:spPr>
          <a:xfrm>
            <a:off x="9976757" y="367393"/>
            <a:ext cx="2081893" cy="2862322"/>
          </a:xfrm>
          <a:prstGeom prst="rect">
            <a:avLst/>
          </a:prstGeom>
          <a:noFill/>
        </p:spPr>
        <p:txBody>
          <a:bodyPr wrap="square" rtlCol="0">
            <a:spAutoFit/>
          </a:bodyPr>
          <a:lstStyle/>
          <a:p>
            <a:r>
              <a:rPr lang="en-GB" sz="2400" dirty="0" smtClean="0"/>
              <a:t>Focus on zoning and land uses</a:t>
            </a:r>
          </a:p>
          <a:p>
            <a:endParaRPr lang="en-GB" sz="2400" dirty="0"/>
          </a:p>
          <a:p>
            <a:r>
              <a:rPr lang="en-GB" sz="2400" dirty="0" smtClean="0"/>
              <a:t>County of London Plan</a:t>
            </a:r>
          </a:p>
          <a:p>
            <a:endParaRPr lang="en-GB" dirty="0"/>
          </a:p>
          <a:p>
            <a:endParaRPr lang="en-GB" dirty="0"/>
          </a:p>
        </p:txBody>
      </p:sp>
    </p:spTree>
    <p:extLst>
      <p:ext uri="{BB962C8B-B14F-4D97-AF65-F5344CB8AC3E}">
        <p14:creationId xmlns:p14="http://schemas.microsoft.com/office/powerpoint/2010/main" val="36731534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932" y="-65314"/>
            <a:ext cx="9439835" cy="6858000"/>
          </a:xfrm>
          <a:prstGeom prst="rect">
            <a:avLst/>
          </a:prstGeom>
        </p:spPr>
      </p:pic>
      <p:sp>
        <p:nvSpPr>
          <p:cNvPr id="3" name="TextBox 2"/>
          <p:cNvSpPr txBox="1"/>
          <p:nvPr/>
        </p:nvSpPr>
        <p:spPr>
          <a:xfrm>
            <a:off x="9788979" y="228600"/>
            <a:ext cx="2228850" cy="2154436"/>
          </a:xfrm>
          <a:prstGeom prst="rect">
            <a:avLst/>
          </a:prstGeom>
          <a:noFill/>
        </p:spPr>
        <p:txBody>
          <a:bodyPr wrap="square" rtlCol="0">
            <a:spAutoFit/>
          </a:bodyPr>
          <a:lstStyle/>
          <a:p>
            <a:r>
              <a:rPr lang="en-GB" sz="2400" dirty="0" smtClean="0"/>
              <a:t>Focus on infrastructure</a:t>
            </a:r>
          </a:p>
          <a:p>
            <a:endParaRPr lang="en-GB" sz="2400" dirty="0"/>
          </a:p>
          <a:p>
            <a:r>
              <a:rPr lang="en-GB" sz="2400" dirty="0" smtClean="0"/>
              <a:t>10-year plan for new roads </a:t>
            </a:r>
            <a:r>
              <a:rPr lang="en-GB" sz="1400" dirty="0" smtClean="0"/>
              <a:t>(Holden &amp; </a:t>
            </a:r>
            <a:r>
              <a:rPr lang="en-GB" sz="1400" dirty="0" err="1" smtClean="0"/>
              <a:t>Holford</a:t>
            </a:r>
            <a:r>
              <a:rPr lang="en-GB" sz="1400" dirty="0" smtClean="0"/>
              <a:t>)</a:t>
            </a:r>
            <a:endParaRPr lang="en-GB" sz="1400" dirty="0"/>
          </a:p>
        </p:txBody>
      </p:sp>
    </p:spTree>
    <p:extLst>
      <p:ext uri="{BB962C8B-B14F-4D97-AF65-F5344CB8AC3E}">
        <p14:creationId xmlns:p14="http://schemas.microsoft.com/office/powerpoint/2010/main" val="26025979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6356" y="208026"/>
            <a:ext cx="8019288" cy="6441948"/>
          </a:xfrm>
          <a:prstGeom prst="rect">
            <a:avLst/>
          </a:prstGeom>
        </p:spPr>
      </p:pic>
      <p:sp>
        <p:nvSpPr>
          <p:cNvPr id="3" name="TextBox 2"/>
          <p:cNvSpPr txBox="1"/>
          <p:nvPr/>
        </p:nvSpPr>
        <p:spPr>
          <a:xfrm>
            <a:off x="9772650" y="208026"/>
            <a:ext cx="2419349" cy="1785104"/>
          </a:xfrm>
          <a:prstGeom prst="rect">
            <a:avLst/>
          </a:prstGeom>
          <a:noFill/>
        </p:spPr>
        <p:txBody>
          <a:bodyPr wrap="square" rtlCol="0">
            <a:spAutoFit/>
          </a:bodyPr>
          <a:lstStyle/>
          <a:p>
            <a:r>
              <a:rPr lang="en-GB" sz="2400" dirty="0" smtClean="0"/>
              <a:t>Focus on housing</a:t>
            </a:r>
          </a:p>
          <a:p>
            <a:endParaRPr lang="en-GB" sz="2400" dirty="0"/>
          </a:p>
          <a:p>
            <a:r>
              <a:rPr lang="en-GB" sz="2400" dirty="0" smtClean="0"/>
              <a:t>Soho planned redevelopment </a:t>
            </a:r>
            <a:r>
              <a:rPr lang="en-GB" sz="1400" dirty="0" smtClean="0"/>
              <a:t>(City of Westminster Plan)</a:t>
            </a:r>
            <a:endParaRPr lang="en-GB" sz="1400" dirty="0"/>
          </a:p>
        </p:txBody>
      </p:sp>
    </p:spTree>
    <p:extLst>
      <p:ext uri="{BB962C8B-B14F-4D97-AF65-F5344CB8AC3E}">
        <p14:creationId xmlns:p14="http://schemas.microsoft.com/office/powerpoint/2010/main" val="31595619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issues and examples of plans</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endParaRPr lang="en-GB" dirty="0"/>
          </a:p>
          <a:p>
            <a:pPr marL="0" indent="0">
              <a:buNone/>
            </a:pPr>
            <a:r>
              <a:rPr lang="en-GB" dirty="0" smtClean="0"/>
              <a:t>So much is written on Abercrombie and the “trio” of City, County and Region plans that here I focus on some perhaps less-known plans.</a:t>
            </a:r>
            <a:endParaRPr lang="en-GB" dirty="0"/>
          </a:p>
        </p:txBody>
      </p:sp>
    </p:spTree>
    <p:extLst>
      <p:ext uri="{BB962C8B-B14F-4D97-AF65-F5344CB8AC3E}">
        <p14:creationId xmlns:p14="http://schemas.microsoft.com/office/powerpoint/2010/main" val="21789508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8778" y="0"/>
            <a:ext cx="4574444" cy="6858000"/>
          </a:xfrm>
          <a:prstGeom prst="rect">
            <a:avLst/>
          </a:prstGeom>
        </p:spPr>
      </p:pic>
      <p:sp>
        <p:nvSpPr>
          <p:cNvPr id="3" name="TextBox 2"/>
          <p:cNvSpPr txBox="1"/>
          <p:nvPr/>
        </p:nvSpPr>
        <p:spPr>
          <a:xfrm>
            <a:off x="81643" y="0"/>
            <a:ext cx="1706336" cy="923330"/>
          </a:xfrm>
          <a:prstGeom prst="rect">
            <a:avLst/>
          </a:prstGeom>
          <a:noFill/>
        </p:spPr>
        <p:txBody>
          <a:bodyPr wrap="square" rtlCol="0">
            <a:spAutoFit/>
          </a:bodyPr>
          <a:lstStyle/>
          <a:p>
            <a:r>
              <a:rPr lang="en-GB" dirty="0" smtClean="0"/>
              <a:t>Royal Academy (1942) </a:t>
            </a:r>
            <a:r>
              <a:rPr lang="en-GB" i="1" dirty="0" smtClean="0"/>
              <a:t>London </a:t>
            </a:r>
            <a:r>
              <a:rPr lang="en-GB" i="1" dirty="0" err="1" smtClean="0"/>
              <a:t>replanned</a:t>
            </a:r>
            <a:endParaRPr lang="en-GB" dirty="0"/>
          </a:p>
        </p:txBody>
      </p:sp>
    </p:spTree>
    <p:extLst>
      <p:ext uri="{BB962C8B-B14F-4D97-AF65-F5344CB8AC3E}">
        <p14:creationId xmlns:p14="http://schemas.microsoft.com/office/powerpoint/2010/main" val="39902470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643" y="0"/>
            <a:ext cx="1706336" cy="923330"/>
          </a:xfrm>
          <a:prstGeom prst="rect">
            <a:avLst/>
          </a:prstGeom>
          <a:noFill/>
        </p:spPr>
        <p:txBody>
          <a:bodyPr wrap="square" rtlCol="0">
            <a:spAutoFit/>
          </a:bodyPr>
          <a:lstStyle/>
          <a:p>
            <a:r>
              <a:rPr lang="en-GB" dirty="0" smtClean="0"/>
              <a:t>Royal Academy (1942) </a:t>
            </a:r>
            <a:r>
              <a:rPr lang="en-GB" i="1" dirty="0" smtClean="0"/>
              <a:t>London </a:t>
            </a:r>
            <a:r>
              <a:rPr lang="en-GB" i="1" dirty="0" err="1" smtClean="0"/>
              <a:t>replanned</a:t>
            </a: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3330" y="383722"/>
            <a:ext cx="7765055" cy="5723164"/>
          </a:xfrm>
          <a:prstGeom prst="rect">
            <a:avLst/>
          </a:prstGeom>
        </p:spPr>
      </p:pic>
    </p:spTree>
    <p:extLst>
      <p:ext uri="{BB962C8B-B14F-4D97-AF65-F5344CB8AC3E}">
        <p14:creationId xmlns:p14="http://schemas.microsoft.com/office/powerpoint/2010/main" val="23693653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643" y="0"/>
            <a:ext cx="1706336" cy="923330"/>
          </a:xfrm>
          <a:prstGeom prst="rect">
            <a:avLst/>
          </a:prstGeom>
          <a:noFill/>
        </p:spPr>
        <p:txBody>
          <a:bodyPr wrap="square" rtlCol="0">
            <a:spAutoFit/>
          </a:bodyPr>
          <a:lstStyle/>
          <a:p>
            <a:r>
              <a:rPr lang="en-GB" dirty="0" smtClean="0"/>
              <a:t>Royal Academy (1942) </a:t>
            </a:r>
            <a:r>
              <a:rPr lang="en-GB" i="1" dirty="0" smtClean="0"/>
              <a:t>London </a:t>
            </a:r>
            <a:r>
              <a:rPr lang="en-GB" i="1" dirty="0" err="1" smtClean="0"/>
              <a:t>replanned</a:t>
            </a:r>
            <a:endParaRPr lang="en-GB"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2684" y="0"/>
            <a:ext cx="5186632" cy="6858000"/>
          </a:xfrm>
          <a:prstGeom prst="rect">
            <a:avLst/>
          </a:prstGeom>
        </p:spPr>
      </p:pic>
    </p:spTree>
    <p:extLst>
      <p:ext uri="{BB962C8B-B14F-4D97-AF65-F5344CB8AC3E}">
        <p14:creationId xmlns:p14="http://schemas.microsoft.com/office/powerpoint/2010/main" val="25625968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643" y="0"/>
            <a:ext cx="1706336" cy="923330"/>
          </a:xfrm>
          <a:prstGeom prst="rect">
            <a:avLst/>
          </a:prstGeom>
          <a:noFill/>
        </p:spPr>
        <p:txBody>
          <a:bodyPr wrap="square" rtlCol="0">
            <a:spAutoFit/>
          </a:bodyPr>
          <a:lstStyle/>
          <a:p>
            <a:r>
              <a:rPr lang="en-GB" dirty="0" smtClean="0"/>
              <a:t>Royal Academy (1942) </a:t>
            </a:r>
            <a:r>
              <a:rPr lang="en-GB" i="1" dirty="0" smtClean="0"/>
              <a:t>London </a:t>
            </a:r>
            <a:r>
              <a:rPr lang="en-GB" i="1" dirty="0" err="1" smtClean="0"/>
              <a:t>replanned</a:t>
            </a: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279" y="1343573"/>
            <a:ext cx="5392346" cy="336665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8414" y="1343572"/>
            <a:ext cx="6239919" cy="4259785"/>
          </a:xfrm>
          <a:prstGeom prst="rect">
            <a:avLst/>
          </a:prstGeom>
        </p:spPr>
      </p:pic>
    </p:spTree>
    <p:extLst>
      <p:ext uri="{BB962C8B-B14F-4D97-AF65-F5344CB8AC3E}">
        <p14:creationId xmlns:p14="http://schemas.microsoft.com/office/powerpoint/2010/main" val="39032762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465207" cy="1616529"/>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9718" y="133750"/>
            <a:ext cx="5070366" cy="6639765"/>
          </a:xfrm>
          <a:prstGeom prst="rect">
            <a:avLst/>
          </a:prstGeom>
        </p:spPr>
      </p:pic>
    </p:spTree>
    <p:extLst>
      <p:ext uri="{BB962C8B-B14F-4D97-AF65-F5344CB8AC3E}">
        <p14:creationId xmlns:p14="http://schemas.microsoft.com/office/powerpoint/2010/main" val="3236956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end of the war</a:t>
            </a:r>
            <a:endParaRPr lang="en-GB" dirty="0"/>
          </a:p>
        </p:txBody>
      </p:sp>
      <p:sp>
        <p:nvSpPr>
          <p:cNvPr id="3" name="Content Placeholder 2"/>
          <p:cNvSpPr>
            <a:spLocks noGrp="1"/>
          </p:cNvSpPr>
          <p:nvPr>
            <p:ph idx="1"/>
          </p:nvPr>
        </p:nvSpPr>
        <p:spPr/>
        <p:txBody>
          <a:bodyPr/>
          <a:lstStyle/>
          <a:p>
            <a:pPr marL="0" indent="0">
              <a:buNone/>
            </a:pPr>
            <a:r>
              <a:rPr lang="en-GB" dirty="0" smtClean="0"/>
              <a:t>Perhaps the fighting ended, but the effects lingered - </a:t>
            </a:r>
          </a:p>
          <a:p>
            <a:pPr marL="0" indent="0">
              <a:buNone/>
            </a:pPr>
            <a:endParaRPr lang="en-GB" dirty="0"/>
          </a:p>
          <a:p>
            <a:pPr marL="0" indent="0">
              <a:buNone/>
            </a:pPr>
            <a:r>
              <a:rPr lang="en-GB" dirty="0" smtClean="0"/>
              <a:t>Persistence of:</a:t>
            </a:r>
          </a:p>
          <a:p>
            <a:pPr marL="0" indent="0">
              <a:buNone/>
            </a:pPr>
            <a:r>
              <a:rPr lang="en-GB" dirty="0" smtClean="0"/>
              <a:t>Rationing (food rationing ends 4 July 1954, </a:t>
            </a:r>
          </a:p>
          <a:p>
            <a:pPr marL="0" indent="0">
              <a:buNone/>
            </a:pPr>
            <a:r>
              <a:rPr lang="en-GB" dirty="0"/>
              <a:t> </a:t>
            </a:r>
            <a:r>
              <a:rPr lang="en-GB" dirty="0" smtClean="0"/>
              <a:t>  building materials 1954/5)</a:t>
            </a:r>
          </a:p>
          <a:p>
            <a:pPr marL="0" indent="0">
              <a:buNone/>
            </a:pPr>
            <a:r>
              <a:rPr lang="en-GB" dirty="0" smtClean="0"/>
              <a:t>Conscription (last wartime conscripts not released </a:t>
            </a:r>
          </a:p>
          <a:p>
            <a:pPr marL="0" indent="0">
              <a:buNone/>
            </a:pPr>
            <a:r>
              <a:rPr lang="en-GB" dirty="0"/>
              <a:t> </a:t>
            </a:r>
            <a:r>
              <a:rPr lang="en-GB" dirty="0" smtClean="0"/>
              <a:t>  until 1949)</a:t>
            </a:r>
          </a:p>
          <a:p>
            <a:pPr marL="0" indent="0">
              <a:buNone/>
            </a:pPr>
            <a:r>
              <a:rPr lang="en-GB" dirty="0" smtClean="0"/>
              <a:t>National Service (not ended until May 1963)</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11610" y="2431643"/>
            <a:ext cx="2982432" cy="4085311"/>
          </a:xfrm>
          <a:prstGeom prst="rect">
            <a:avLst/>
          </a:prstGeom>
        </p:spPr>
      </p:pic>
    </p:spTree>
    <p:extLst>
      <p:ext uri="{BB962C8B-B14F-4D97-AF65-F5344CB8AC3E}">
        <p14:creationId xmlns:p14="http://schemas.microsoft.com/office/powerpoint/2010/main" val="7532670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465207" cy="1616529"/>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329" y="0"/>
            <a:ext cx="5093342" cy="6858000"/>
          </a:xfrm>
          <a:prstGeom prst="rect">
            <a:avLst/>
          </a:prstGeom>
        </p:spPr>
      </p:pic>
    </p:spTree>
    <p:extLst>
      <p:ext uri="{BB962C8B-B14F-4D97-AF65-F5344CB8AC3E}">
        <p14:creationId xmlns:p14="http://schemas.microsoft.com/office/powerpoint/2010/main" val="17402467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465207" cy="1616529"/>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3117" y="107442"/>
            <a:ext cx="4985766" cy="6643116"/>
          </a:xfrm>
          <a:prstGeom prst="rect">
            <a:avLst/>
          </a:prstGeom>
        </p:spPr>
      </p:pic>
    </p:spTree>
    <p:extLst>
      <p:ext uri="{BB962C8B-B14F-4D97-AF65-F5344CB8AC3E}">
        <p14:creationId xmlns:p14="http://schemas.microsoft.com/office/powerpoint/2010/main" val="8482242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465207" cy="1616529"/>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4868" y="375617"/>
            <a:ext cx="9300556" cy="6174038"/>
          </a:xfrm>
          <a:prstGeom prst="rect">
            <a:avLst/>
          </a:prstGeom>
        </p:spPr>
      </p:pic>
    </p:spTree>
    <p:extLst>
      <p:ext uri="{BB962C8B-B14F-4D97-AF65-F5344CB8AC3E}">
        <p14:creationId xmlns:p14="http://schemas.microsoft.com/office/powerpoint/2010/main" val="13239871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465207" cy="161652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14558" y="200349"/>
            <a:ext cx="6472641" cy="6535550"/>
          </a:xfrm>
          <a:prstGeom prst="rect">
            <a:avLst/>
          </a:prstGeom>
        </p:spPr>
      </p:pic>
      <p:sp>
        <p:nvSpPr>
          <p:cNvPr id="3" name="TextBox 2"/>
          <p:cNvSpPr txBox="1"/>
          <p:nvPr/>
        </p:nvSpPr>
        <p:spPr>
          <a:xfrm>
            <a:off x="1541721" y="5528930"/>
            <a:ext cx="3668232" cy="1200329"/>
          </a:xfrm>
          <a:prstGeom prst="rect">
            <a:avLst/>
          </a:prstGeom>
          <a:noFill/>
        </p:spPr>
        <p:txBody>
          <a:bodyPr wrap="square" rtlCol="0">
            <a:spAutoFit/>
          </a:bodyPr>
          <a:lstStyle/>
          <a:p>
            <a:pPr algn="r"/>
            <a:r>
              <a:rPr lang="en-GB" dirty="0" smtClean="0"/>
              <a:t>(Remember, this is before Heathrow, Gatwick and London City!  Croydon was then the major airport.  </a:t>
            </a:r>
          </a:p>
          <a:p>
            <a:pPr algn="r"/>
            <a:r>
              <a:rPr lang="en-GB" dirty="0" smtClean="0"/>
              <a:t>Airliners were small.)</a:t>
            </a:r>
            <a:endParaRPr lang="en-GB"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7225" y="3306726"/>
            <a:ext cx="3458989" cy="2128850"/>
          </a:xfrm>
          <a:prstGeom prst="rect">
            <a:avLst/>
          </a:prstGeom>
        </p:spPr>
      </p:pic>
    </p:spTree>
    <p:extLst>
      <p:ext uri="{BB962C8B-B14F-4D97-AF65-F5344CB8AC3E}">
        <p14:creationId xmlns:p14="http://schemas.microsoft.com/office/powerpoint/2010/main" val="21380037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0170" y="980480"/>
            <a:ext cx="6533388" cy="5669280"/>
          </a:xfrm>
          <a:prstGeom prst="rect">
            <a:avLst/>
          </a:prstGeom>
        </p:spPr>
      </p:pic>
      <p:sp>
        <p:nvSpPr>
          <p:cNvPr id="3" name="TextBox 2"/>
          <p:cNvSpPr txBox="1"/>
          <p:nvPr/>
        </p:nvSpPr>
        <p:spPr>
          <a:xfrm>
            <a:off x="73479" y="57150"/>
            <a:ext cx="2555421" cy="923330"/>
          </a:xfrm>
          <a:prstGeom prst="rect">
            <a:avLst/>
          </a:prstGeom>
          <a:noFill/>
        </p:spPr>
        <p:txBody>
          <a:bodyPr wrap="square" rtlCol="0">
            <a:spAutoFit/>
          </a:bodyPr>
          <a:lstStyle/>
          <a:p>
            <a:r>
              <a:rPr lang="en-GB" dirty="0" smtClean="0"/>
              <a:t>Royal Academy (1944) </a:t>
            </a:r>
            <a:r>
              <a:rPr lang="en-GB" i="1" dirty="0" smtClean="0"/>
              <a:t>Road, rail and river in London</a:t>
            </a:r>
            <a:endParaRPr lang="en-GB"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4770" y="165245"/>
            <a:ext cx="2761379" cy="285726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6529" y="3179825"/>
            <a:ext cx="3317859" cy="3389483"/>
          </a:xfrm>
          <a:prstGeom prst="rect">
            <a:avLst/>
          </a:prstGeom>
        </p:spPr>
      </p:pic>
    </p:spTree>
    <p:extLst>
      <p:ext uri="{BB962C8B-B14F-4D97-AF65-F5344CB8AC3E}">
        <p14:creationId xmlns:p14="http://schemas.microsoft.com/office/powerpoint/2010/main" val="30841850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479" y="57150"/>
            <a:ext cx="2555421" cy="923330"/>
          </a:xfrm>
          <a:prstGeom prst="rect">
            <a:avLst/>
          </a:prstGeom>
          <a:noFill/>
        </p:spPr>
        <p:txBody>
          <a:bodyPr wrap="square" rtlCol="0">
            <a:spAutoFit/>
          </a:bodyPr>
          <a:lstStyle/>
          <a:p>
            <a:r>
              <a:rPr lang="en-GB" dirty="0" smtClean="0"/>
              <a:t>Royal Academy (1944) </a:t>
            </a:r>
            <a:r>
              <a:rPr lang="en-GB" i="1" dirty="0" smtClean="0"/>
              <a:t>Road, rail and river in London</a:t>
            </a: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5412" y="135596"/>
            <a:ext cx="5111768" cy="3309353"/>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12" y="3551463"/>
            <a:ext cx="7162344" cy="3093885"/>
          </a:xfrm>
          <a:prstGeom prst="rect">
            <a:avLst/>
          </a:prstGeom>
        </p:spPr>
      </p:pic>
      <p:sp>
        <p:nvSpPr>
          <p:cNvPr id="6" name="TextBox 5"/>
          <p:cNvSpPr txBox="1"/>
          <p:nvPr/>
        </p:nvSpPr>
        <p:spPr>
          <a:xfrm>
            <a:off x="7984671" y="285750"/>
            <a:ext cx="3429000" cy="646331"/>
          </a:xfrm>
          <a:prstGeom prst="rect">
            <a:avLst/>
          </a:prstGeom>
          <a:noFill/>
        </p:spPr>
        <p:txBody>
          <a:bodyPr wrap="square" rtlCol="0">
            <a:spAutoFit/>
          </a:bodyPr>
          <a:lstStyle/>
          <a:p>
            <a:r>
              <a:rPr lang="en-GB" dirty="0" smtClean="0"/>
              <a:t>The best illustrators (A.C. Webb, P.D. Hepworth)</a:t>
            </a:r>
            <a:endParaRPr lang="en-GB" dirty="0"/>
          </a:p>
        </p:txBody>
      </p:sp>
    </p:spTree>
    <p:extLst>
      <p:ext uri="{BB962C8B-B14F-4D97-AF65-F5344CB8AC3E}">
        <p14:creationId xmlns:p14="http://schemas.microsoft.com/office/powerpoint/2010/main" val="2358741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479" y="57150"/>
            <a:ext cx="2555421" cy="923330"/>
          </a:xfrm>
          <a:prstGeom prst="rect">
            <a:avLst/>
          </a:prstGeom>
          <a:noFill/>
        </p:spPr>
        <p:txBody>
          <a:bodyPr wrap="square" rtlCol="0">
            <a:spAutoFit/>
          </a:bodyPr>
          <a:lstStyle/>
          <a:p>
            <a:r>
              <a:rPr lang="en-GB" dirty="0" smtClean="0"/>
              <a:t>Royal Academy (1944) </a:t>
            </a:r>
            <a:r>
              <a:rPr lang="en-GB" i="1" dirty="0" smtClean="0"/>
              <a:t>Road, rail and river in London</a:t>
            </a:r>
            <a:endParaRPr lang="en-GB" dirty="0"/>
          </a:p>
        </p:txBody>
      </p:sp>
      <p:sp>
        <p:nvSpPr>
          <p:cNvPr id="6" name="TextBox 5"/>
          <p:cNvSpPr txBox="1"/>
          <p:nvPr/>
        </p:nvSpPr>
        <p:spPr>
          <a:xfrm>
            <a:off x="8858249" y="285750"/>
            <a:ext cx="3167744" cy="923330"/>
          </a:xfrm>
          <a:prstGeom prst="rect">
            <a:avLst/>
          </a:prstGeom>
          <a:noFill/>
        </p:spPr>
        <p:txBody>
          <a:bodyPr wrap="square" rtlCol="0">
            <a:spAutoFit/>
          </a:bodyPr>
          <a:lstStyle/>
          <a:p>
            <a:r>
              <a:rPr lang="en-GB" dirty="0" smtClean="0"/>
              <a:t>The best illustrators (Webb, Hepworth) focusing on major (road) infrastructure</a:t>
            </a:r>
            <a:endParaRPr lang="en-GB"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1634" y="0"/>
            <a:ext cx="5228731" cy="6858000"/>
          </a:xfrm>
          <a:prstGeom prst="rect">
            <a:avLst/>
          </a:prstGeom>
        </p:spPr>
      </p:pic>
    </p:spTree>
    <p:extLst>
      <p:ext uri="{BB962C8B-B14F-4D97-AF65-F5344CB8AC3E}">
        <p14:creationId xmlns:p14="http://schemas.microsoft.com/office/powerpoint/2010/main" val="12041326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388" y="177502"/>
            <a:ext cx="10058400" cy="6680498"/>
          </a:xfrm>
          <a:prstGeom prst="rect">
            <a:avLst/>
          </a:prstGeom>
        </p:spPr>
      </p:pic>
      <p:sp>
        <p:nvSpPr>
          <p:cNvPr id="3" name="TextBox 2"/>
          <p:cNvSpPr txBox="1"/>
          <p:nvPr/>
        </p:nvSpPr>
        <p:spPr>
          <a:xfrm>
            <a:off x="10335986" y="177502"/>
            <a:ext cx="1747157" cy="923330"/>
          </a:xfrm>
          <a:prstGeom prst="rect">
            <a:avLst/>
          </a:prstGeom>
          <a:noFill/>
        </p:spPr>
        <p:txBody>
          <a:bodyPr wrap="square" rtlCol="0">
            <a:spAutoFit/>
          </a:bodyPr>
          <a:lstStyle/>
          <a:p>
            <a:r>
              <a:rPr lang="en-GB" dirty="0" smtClean="0"/>
              <a:t>Lindy &amp; Lewis perspective 1944</a:t>
            </a:r>
            <a:endParaRPr lang="en-GB" dirty="0"/>
          </a:p>
        </p:txBody>
      </p:sp>
    </p:spTree>
    <p:extLst>
      <p:ext uri="{BB962C8B-B14F-4D97-AF65-F5344CB8AC3E}">
        <p14:creationId xmlns:p14="http://schemas.microsoft.com/office/powerpoint/2010/main" val="5938793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67832" y="1597219"/>
            <a:ext cx="11291777"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GB" altLang="ja-JP" sz="2800" b="0" i="0" u="none" strike="noStrike" cap="none" normalizeH="0" baseline="0" dirty="0" smtClean="0">
                <a:ln>
                  <a:noFill/>
                </a:ln>
                <a:solidFill>
                  <a:schemeClr val="tx1"/>
                </a:solidFill>
                <a:effectLst/>
                <a:ea typeface="MS Mincho" panose="02020609040205080304" pitchFamily="49" charset="-128"/>
                <a:cs typeface="Arial" panose="020B0604020202020204" pitchFamily="34" charset="0"/>
              </a:rPr>
              <a:t>“Here is a planning doodle presented in an elaborate form, exhibited as though it were a serious and finished proposal and publicised widely in the daily press.  Its authors cannot therefore shelter behind the protest, as they have attempted to do, that it is merely an amateur spare time effort: they must expect to be judged by the severe standards that the magnitude of the problem of </a:t>
            </a:r>
            <a:r>
              <a:rPr kumimoji="0" lang="en-GB" altLang="ja-JP" sz="2800" b="0" i="0" u="none" strike="noStrike" cap="none" normalizeH="0" baseline="0" dirty="0" err="1" smtClean="0">
                <a:ln>
                  <a:noFill/>
                </a:ln>
                <a:solidFill>
                  <a:schemeClr val="tx1"/>
                </a:solidFill>
                <a:effectLst/>
                <a:ea typeface="MS Mincho" panose="02020609040205080304" pitchFamily="49" charset="-128"/>
                <a:cs typeface="Arial" panose="020B0604020202020204" pitchFamily="34" charset="0"/>
              </a:rPr>
              <a:t>replanning</a:t>
            </a:r>
            <a:r>
              <a:rPr kumimoji="0" lang="en-GB" altLang="ja-JP" sz="2800" b="0" i="0" u="none" strike="noStrike" cap="none" normalizeH="0" baseline="0" dirty="0" smtClean="0">
                <a:ln>
                  <a:noFill/>
                </a:ln>
                <a:solidFill>
                  <a:schemeClr val="tx1"/>
                </a:solidFill>
                <a:effectLst/>
                <a:ea typeface="MS Mincho" panose="02020609040205080304" pitchFamily="49" charset="-128"/>
                <a:cs typeface="Arial" panose="020B0604020202020204" pitchFamily="34" charset="0"/>
              </a:rPr>
              <a:t> the venerable City of London imposes on professional full-time planners”</a:t>
            </a:r>
            <a:r>
              <a:rPr kumimoji="0" lang="en-GB" altLang="ja-JP" sz="2800" b="0" i="0" u="none" strike="noStrike" cap="none" normalizeH="0" dirty="0" smtClean="0">
                <a:ln>
                  <a:noFill/>
                </a:ln>
                <a:solidFill>
                  <a:schemeClr val="tx1"/>
                </a:solidFill>
                <a:effectLst/>
                <a:ea typeface="MS Mincho" panose="02020609040205080304" pitchFamily="49" charset="-128"/>
                <a:cs typeface="Arial" panose="020B0604020202020204" pitchFamily="34" charset="0"/>
              </a:rPr>
              <a:t> </a:t>
            </a:r>
            <a:r>
              <a:rPr kumimoji="0" lang="en-GB" altLang="ja-JP" sz="1400" b="0" i="0" u="none" strike="noStrike" cap="none" normalizeH="0" dirty="0" smtClean="0">
                <a:ln>
                  <a:noFill/>
                </a:ln>
                <a:solidFill>
                  <a:schemeClr val="tx1"/>
                </a:solidFill>
                <a:effectLst/>
                <a:ea typeface="MS Mincho" panose="02020609040205080304" pitchFamily="49" charset="-128"/>
                <a:cs typeface="Arial" panose="020B0604020202020204" pitchFamily="34" charset="0"/>
              </a:rPr>
              <a:t>(</a:t>
            </a:r>
            <a:r>
              <a:rPr lang="en-GB" sz="1400" i="1" dirty="0" smtClean="0"/>
              <a:t>Architect’s </a:t>
            </a:r>
            <a:r>
              <a:rPr lang="en-GB" sz="1400" i="1" dirty="0"/>
              <a:t>Journal</a:t>
            </a:r>
            <a:r>
              <a:rPr lang="en-GB" sz="1400" dirty="0" smtClean="0"/>
              <a:t>, 1944)</a:t>
            </a:r>
            <a:endParaRPr kumimoji="0" lang="en-GB" altLang="ja-JP" sz="1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7213696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6695" y="767443"/>
            <a:ext cx="8824109" cy="5453743"/>
          </a:xfrm>
          <a:prstGeom prst="rect">
            <a:avLst/>
          </a:prstGeom>
        </p:spPr>
      </p:pic>
      <p:sp>
        <p:nvSpPr>
          <p:cNvPr id="3" name="TextBox 2"/>
          <p:cNvSpPr txBox="1"/>
          <p:nvPr/>
        </p:nvSpPr>
        <p:spPr>
          <a:xfrm>
            <a:off x="9478736" y="1573911"/>
            <a:ext cx="2506435" cy="1200329"/>
          </a:xfrm>
          <a:prstGeom prst="rect">
            <a:avLst/>
          </a:prstGeom>
          <a:noFill/>
        </p:spPr>
        <p:txBody>
          <a:bodyPr wrap="square" rtlCol="0">
            <a:spAutoFit/>
          </a:bodyPr>
          <a:lstStyle/>
          <a:p>
            <a:r>
              <a:rPr lang="en-GB" dirty="0" err="1" smtClean="0"/>
              <a:t>Bailly’s</a:t>
            </a:r>
            <a:r>
              <a:rPr lang="en-GB" dirty="0" smtClean="0"/>
              <a:t> plan (</a:t>
            </a:r>
            <a:r>
              <a:rPr lang="en-GB" i="1" dirty="0" smtClean="0"/>
              <a:t>Builder</a:t>
            </a:r>
            <a:r>
              <a:rPr lang="en-GB" dirty="0" smtClean="0"/>
              <a:t> 1944) – one of those about which very little is known!</a:t>
            </a:r>
            <a:endParaRPr lang="en-GB" dirty="0"/>
          </a:p>
        </p:txBody>
      </p:sp>
    </p:spTree>
    <p:extLst>
      <p:ext uri="{BB962C8B-B14F-4D97-AF65-F5344CB8AC3E}">
        <p14:creationId xmlns:p14="http://schemas.microsoft.com/office/powerpoint/2010/main" val="1095075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Total war?</a:t>
            </a:r>
            <a:endParaRPr lang="en-GB" dirty="0"/>
          </a:p>
        </p:txBody>
      </p:sp>
      <p:sp>
        <p:nvSpPr>
          <p:cNvPr id="4" name="Rectangle 1"/>
          <p:cNvSpPr>
            <a:spLocks noGrp="1" noChangeArrowheads="1"/>
          </p:cNvSpPr>
          <p:nvPr>
            <p:ph idx="1"/>
          </p:nvPr>
        </p:nvSpPr>
        <p:spPr bwMode="auto">
          <a:xfrm>
            <a:off x="308619" y="1659910"/>
            <a:ext cx="10863871"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ea typeface="Times New Roman" panose="02020603050405020304" pitchFamily="18" charset="0"/>
              </a:rPr>
              <a:t>“I want fires everywhere.  Thousands of them!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ea typeface="Times New Roman" panose="02020603050405020304" pitchFamily="18" charset="0"/>
              </a:rPr>
              <a:t>Then they’ll unite in one gigantic area conflagration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ea typeface="Times New Roman" panose="02020603050405020304" pitchFamily="18" charset="0"/>
              </a:rPr>
              <a:t>explosive bombs don’t work, but it can be done with incendiary bombs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ea typeface="Times New Roman" panose="02020603050405020304" pitchFamily="18" charset="0"/>
              </a:rPr>
              <a:t>total destruction of London” </a:t>
            </a:r>
            <a:r>
              <a:rPr kumimoji="0" lang="en-GB" altLang="en-US" sz="1800" b="0" i="0" u="none" strike="noStrike" cap="none" normalizeH="0" baseline="0" dirty="0" smtClean="0">
                <a:ln>
                  <a:noFill/>
                </a:ln>
                <a:solidFill>
                  <a:schemeClr val="tx1"/>
                </a:solidFill>
                <a:effectLst/>
                <a:ea typeface="Times New Roman" panose="02020603050405020304" pitchFamily="18" charset="0"/>
              </a:rPr>
              <a:t>(Hitler, 1940)</a:t>
            </a:r>
            <a:r>
              <a:rPr kumimoji="0" lang="en-GB" altLang="en-US" sz="1800" b="0" i="0" u="none" strike="noStrike" cap="none" normalizeH="0" baseline="0" dirty="0" smtClean="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rPr>
              <a:t>By September 1940, “night raiding was widespread and hardly any of the </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t>l</a:t>
            </a:r>
            <a:r>
              <a:rPr kumimoji="0" lang="en-GB" altLang="en-US" b="0" i="0" u="none" strike="noStrike" cap="none" normalizeH="0" baseline="0" dirty="0" smtClean="0">
                <a:ln>
                  <a:noFill/>
                </a:ln>
                <a:solidFill>
                  <a:schemeClr val="tx1"/>
                </a:solidFill>
                <a:effectLst/>
              </a:rPr>
              <a:t>arger industrial centres and ports of England and Scotland escaped”</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1800" dirty="0" smtClean="0">
                <a:latin typeface="Arial" panose="020B0604020202020204" pitchFamily="34" charset="0"/>
              </a:rPr>
              <a:t>(</a:t>
            </a:r>
            <a:r>
              <a:rPr lang="en-GB" altLang="en-US" sz="1800" i="1" dirty="0" smtClean="0">
                <a:latin typeface="Arial" panose="020B0604020202020204" pitchFamily="34" charset="0"/>
              </a:rPr>
              <a:t>The Aeroplane</a:t>
            </a:r>
            <a:r>
              <a:rPr lang="en-GB" altLang="en-US" sz="1800" dirty="0" smtClean="0">
                <a:latin typeface="Arial" panose="020B0604020202020204" pitchFamily="34" charset="0"/>
              </a:rPr>
              <a:t>, 6/9/1940)</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811859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9809" y="1159329"/>
            <a:ext cx="7687099" cy="5393654"/>
          </a:xfrm>
          <a:prstGeom prst="rect">
            <a:avLst/>
          </a:prstGeom>
        </p:spPr>
      </p:pic>
      <p:sp>
        <p:nvSpPr>
          <p:cNvPr id="3" name="TextBox 2"/>
          <p:cNvSpPr txBox="1"/>
          <p:nvPr/>
        </p:nvSpPr>
        <p:spPr>
          <a:xfrm>
            <a:off x="710293" y="212271"/>
            <a:ext cx="10621736" cy="830997"/>
          </a:xfrm>
          <a:prstGeom prst="rect">
            <a:avLst/>
          </a:prstGeom>
          <a:noFill/>
        </p:spPr>
        <p:txBody>
          <a:bodyPr wrap="square" rtlCol="0">
            <a:spAutoFit/>
          </a:bodyPr>
          <a:lstStyle/>
          <a:p>
            <a:pPr algn="ctr"/>
            <a:r>
              <a:rPr lang="en-GB" sz="2400" dirty="0" smtClean="0"/>
              <a:t>Even at the time, there was a need to make comparisons across a complex and confusing multiplicity of plans</a:t>
            </a:r>
            <a:endParaRPr lang="en-GB" sz="2400" dirty="0"/>
          </a:p>
        </p:txBody>
      </p:sp>
      <p:sp>
        <p:nvSpPr>
          <p:cNvPr id="5"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100" b="0" i="0" u="none" strike="noStrike" cap="none" normalizeH="0" baseline="0" smtClean="0">
                <a:ln>
                  <a:noFill/>
                </a:ln>
                <a:solidFill>
                  <a:schemeClr val="tx1"/>
                </a:solidFill>
                <a:effectLst/>
                <a:latin typeface="Arial" panose="020B0604020202020204" pitchFamily="34" charset="0"/>
                <a:ea typeface="MS Mincho" panose="02020609040205080304" pitchFamily="49" charset="-128"/>
                <a:cs typeface="Arial" panose="020B0604020202020204" pitchFamily="34" charset="0"/>
              </a:rPr>
              <a:t>Kent, E.C. and Samuely, F.J. (1944) </a:t>
            </a:r>
            <a:endParaRPr kumimoji="0" lang="en-GB" altLang="ja-JP" sz="1800" b="0" i="0" u="none" strike="noStrike" cap="none" normalizeH="0" baseline="0" smtClean="0">
              <a:ln>
                <a:noFill/>
              </a:ln>
              <a:solidFill>
                <a:schemeClr val="tx1"/>
              </a:solidFill>
              <a:effectLst/>
              <a:latin typeface="Arial" panose="020B0604020202020204" pitchFamily="34" charset="0"/>
            </a:endParaRPr>
          </a:p>
        </p:txBody>
      </p:sp>
      <p:sp>
        <p:nvSpPr>
          <p:cNvPr id="6" name="TextBox 5"/>
          <p:cNvSpPr txBox="1"/>
          <p:nvPr/>
        </p:nvSpPr>
        <p:spPr>
          <a:xfrm>
            <a:off x="9881215" y="6029763"/>
            <a:ext cx="1984720" cy="523220"/>
          </a:xfrm>
          <a:prstGeom prst="rect">
            <a:avLst/>
          </a:prstGeom>
          <a:noFill/>
        </p:spPr>
        <p:txBody>
          <a:bodyPr wrap="square" rtlCol="0">
            <a:spAutoFit/>
          </a:bodyPr>
          <a:lstStyle/>
          <a:p>
            <a:r>
              <a:rPr lang="en-GB" sz="1400" dirty="0" smtClean="0"/>
              <a:t>(Kent and </a:t>
            </a:r>
            <a:r>
              <a:rPr lang="en-GB" sz="1400" dirty="0" err="1" smtClean="0"/>
              <a:t>Samuely</a:t>
            </a:r>
            <a:r>
              <a:rPr lang="en-GB" sz="1400" dirty="0" smtClean="0"/>
              <a:t>, 1944)</a:t>
            </a:r>
            <a:endParaRPr lang="en-GB" sz="1400" dirty="0"/>
          </a:p>
        </p:txBody>
      </p:sp>
    </p:spTree>
    <p:extLst>
      <p:ext uri="{BB962C8B-B14F-4D97-AF65-F5344CB8AC3E}">
        <p14:creationId xmlns:p14="http://schemas.microsoft.com/office/powerpoint/2010/main" val="37733640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example of bombed churches</a:t>
            </a:r>
            <a:endParaRPr lang="en-GB" dirty="0"/>
          </a:p>
        </p:txBody>
      </p:sp>
      <p:pic>
        <p:nvPicPr>
          <p:cNvPr id="8" name="Content Placeholder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46156" y="1445078"/>
            <a:ext cx="7181566" cy="5144309"/>
          </a:xfrm>
        </p:spPr>
      </p:pic>
      <p:sp>
        <p:nvSpPr>
          <p:cNvPr id="3" name="TextBox 2"/>
          <p:cNvSpPr txBox="1"/>
          <p:nvPr/>
        </p:nvSpPr>
        <p:spPr>
          <a:xfrm>
            <a:off x="9595473" y="6066167"/>
            <a:ext cx="1690576" cy="523220"/>
          </a:xfrm>
          <a:prstGeom prst="rect">
            <a:avLst/>
          </a:prstGeom>
          <a:noFill/>
        </p:spPr>
        <p:txBody>
          <a:bodyPr wrap="square" rtlCol="0">
            <a:spAutoFit/>
          </a:bodyPr>
          <a:lstStyle/>
          <a:p>
            <a:r>
              <a:rPr lang="en-GB" sz="1400" dirty="0" smtClean="0"/>
              <a:t>(Larkham and Nasr, 2012)</a:t>
            </a:r>
            <a:endParaRPr lang="en-GB" sz="1400" dirty="0"/>
          </a:p>
        </p:txBody>
      </p:sp>
    </p:spTree>
    <p:extLst>
      <p:ext uri="{BB962C8B-B14F-4D97-AF65-F5344CB8AC3E}">
        <p14:creationId xmlns:p14="http://schemas.microsoft.com/office/powerpoint/2010/main" val="29221526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4928" y="489857"/>
            <a:ext cx="9661072" cy="5796643"/>
          </a:xfrm>
          <a:prstGeom prst="rect">
            <a:avLst/>
          </a:prstGeom>
        </p:spPr>
      </p:pic>
      <p:sp>
        <p:nvSpPr>
          <p:cNvPr id="3" name="TextBox 2"/>
          <p:cNvSpPr txBox="1"/>
          <p:nvPr/>
        </p:nvSpPr>
        <p:spPr>
          <a:xfrm>
            <a:off x="10042071" y="1143000"/>
            <a:ext cx="1975758" cy="1846659"/>
          </a:xfrm>
          <a:prstGeom prst="rect">
            <a:avLst/>
          </a:prstGeom>
          <a:noFill/>
        </p:spPr>
        <p:txBody>
          <a:bodyPr wrap="square" rtlCol="0">
            <a:spAutoFit/>
          </a:bodyPr>
          <a:lstStyle/>
          <a:p>
            <a:r>
              <a:rPr lang="en-GB" sz="2400" dirty="0" err="1" smtClean="0"/>
              <a:t>Holford</a:t>
            </a:r>
            <a:r>
              <a:rPr lang="en-GB" sz="2400" dirty="0" smtClean="0"/>
              <a:t>: model (showing churches) </a:t>
            </a:r>
            <a:r>
              <a:rPr lang="en-GB" dirty="0" smtClean="0"/>
              <a:t>(IWM collection)</a:t>
            </a:r>
            <a:endParaRPr lang="en-GB" dirty="0"/>
          </a:p>
        </p:txBody>
      </p:sp>
    </p:spTree>
    <p:extLst>
      <p:ext uri="{BB962C8B-B14F-4D97-AF65-F5344CB8AC3E}">
        <p14:creationId xmlns:p14="http://schemas.microsoft.com/office/powerpoint/2010/main" val="41509789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327" y="702129"/>
            <a:ext cx="3142880" cy="3286929"/>
          </a:xfrm>
          <a:prstGeom prst="rect">
            <a:avLst/>
          </a:prstGeom>
        </p:spPr>
      </p:pic>
      <p:sp>
        <p:nvSpPr>
          <p:cNvPr id="3" name="TextBox 2"/>
          <p:cNvSpPr txBox="1"/>
          <p:nvPr/>
        </p:nvSpPr>
        <p:spPr>
          <a:xfrm>
            <a:off x="515895" y="4180700"/>
            <a:ext cx="2405744" cy="923330"/>
          </a:xfrm>
          <a:prstGeom prst="rect">
            <a:avLst/>
          </a:prstGeom>
          <a:noFill/>
        </p:spPr>
        <p:txBody>
          <a:bodyPr wrap="square" rtlCol="0">
            <a:spAutoFit/>
          </a:bodyPr>
          <a:lstStyle/>
          <a:p>
            <a:r>
              <a:rPr lang="en-GB" dirty="0"/>
              <a:t>The </a:t>
            </a:r>
            <a:r>
              <a:rPr lang="en-GB" dirty="0" smtClean="0"/>
              <a:t>Temple, H.S. Merritt (IWM collection)</a:t>
            </a:r>
            <a:endParaRPr lang="en-GB"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2761" y="0"/>
            <a:ext cx="3339017" cy="4555671"/>
          </a:xfrm>
          <a:prstGeom prst="rect">
            <a:avLst/>
          </a:prstGeom>
        </p:spPr>
      </p:pic>
      <p:sp>
        <p:nvSpPr>
          <p:cNvPr id="5" name="TextBox 4"/>
          <p:cNvSpPr txBox="1"/>
          <p:nvPr/>
        </p:nvSpPr>
        <p:spPr>
          <a:xfrm>
            <a:off x="4035790" y="4718957"/>
            <a:ext cx="2432957" cy="646331"/>
          </a:xfrm>
          <a:prstGeom prst="rect">
            <a:avLst/>
          </a:prstGeom>
          <a:noFill/>
        </p:spPr>
        <p:txBody>
          <a:bodyPr wrap="square" rtlCol="0">
            <a:spAutoFit/>
          </a:bodyPr>
          <a:lstStyle/>
          <a:p>
            <a:r>
              <a:rPr lang="en-GB" dirty="0"/>
              <a:t>St Paul and St </a:t>
            </a:r>
            <a:r>
              <a:rPr lang="en-GB" dirty="0" err="1"/>
              <a:t>Vedast</a:t>
            </a:r>
            <a:r>
              <a:rPr lang="en-GB" dirty="0"/>
              <a:t> (</a:t>
            </a:r>
            <a:r>
              <a:rPr lang="en-GB" dirty="0" err="1"/>
              <a:t>Hanslip</a:t>
            </a:r>
            <a:r>
              <a:rPr lang="en-GB" dirty="0"/>
              <a:t> Fletcher)</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7743" y="242734"/>
            <a:ext cx="4730278" cy="4059845"/>
          </a:xfrm>
          <a:prstGeom prst="rect">
            <a:avLst/>
          </a:prstGeom>
        </p:spPr>
      </p:pic>
      <p:sp>
        <p:nvSpPr>
          <p:cNvPr id="8" name="TextBox 7"/>
          <p:cNvSpPr txBox="1"/>
          <p:nvPr/>
        </p:nvSpPr>
        <p:spPr>
          <a:xfrm>
            <a:off x="7569615" y="4498521"/>
            <a:ext cx="4178792" cy="646331"/>
          </a:xfrm>
          <a:prstGeom prst="rect">
            <a:avLst/>
          </a:prstGeom>
          <a:noFill/>
        </p:spPr>
        <p:txBody>
          <a:bodyPr wrap="square" rtlCol="0">
            <a:spAutoFit/>
          </a:bodyPr>
          <a:lstStyle/>
          <a:p>
            <a:r>
              <a:rPr lang="en-GB" dirty="0"/>
              <a:t>St Alban, interior, Guildhall Library (Milne, 2001, 100)</a:t>
            </a:r>
          </a:p>
        </p:txBody>
      </p:sp>
      <p:sp>
        <p:nvSpPr>
          <p:cNvPr id="7" name="TextBox 6"/>
          <p:cNvSpPr txBox="1"/>
          <p:nvPr/>
        </p:nvSpPr>
        <p:spPr>
          <a:xfrm>
            <a:off x="233916" y="5914952"/>
            <a:ext cx="11694105" cy="461665"/>
          </a:xfrm>
          <a:prstGeom prst="rect">
            <a:avLst/>
          </a:prstGeom>
          <a:noFill/>
        </p:spPr>
        <p:txBody>
          <a:bodyPr wrap="square" rtlCol="0">
            <a:spAutoFit/>
          </a:bodyPr>
          <a:lstStyle/>
          <a:p>
            <a:r>
              <a:rPr lang="en-GB" sz="2400" dirty="0" smtClean="0"/>
              <a:t>“Completely destroyed”? Propagandistic language?  Substantial remains survived for most.</a:t>
            </a:r>
            <a:endParaRPr lang="en-GB" sz="2400" dirty="0"/>
          </a:p>
        </p:txBody>
      </p:sp>
    </p:spTree>
    <p:extLst>
      <p:ext uri="{BB962C8B-B14F-4D97-AF65-F5344CB8AC3E}">
        <p14:creationId xmlns:p14="http://schemas.microsoft.com/office/powerpoint/2010/main" val="24033304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946" y="0"/>
            <a:ext cx="4531766"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4778" y="1145337"/>
            <a:ext cx="3402657" cy="4567325"/>
          </a:xfrm>
          <a:prstGeom prst="rect">
            <a:avLst/>
          </a:prstGeom>
        </p:spPr>
      </p:pic>
      <p:sp>
        <p:nvSpPr>
          <p:cNvPr id="4" name="TextBox 3"/>
          <p:cNvSpPr txBox="1"/>
          <p:nvPr/>
        </p:nvSpPr>
        <p:spPr>
          <a:xfrm>
            <a:off x="5992965" y="288408"/>
            <a:ext cx="5511463" cy="461665"/>
          </a:xfrm>
          <a:prstGeom prst="rect">
            <a:avLst/>
          </a:prstGeom>
          <a:noFill/>
        </p:spPr>
        <p:txBody>
          <a:bodyPr wrap="square" rtlCol="0">
            <a:spAutoFit/>
          </a:bodyPr>
          <a:lstStyle/>
          <a:p>
            <a:r>
              <a:rPr lang="en-GB" sz="2400" dirty="0"/>
              <a:t>The debates over repair, rebuild, sell off…</a:t>
            </a:r>
          </a:p>
        </p:txBody>
      </p:sp>
    </p:spTree>
    <p:extLst>
      <p:ext uri="{BB962C8B-B14F-4D97-AF65-F5344CB8AC3E}">
        <p14:creationId xmlns:p14="http://schemas.microsoft.com/office/powerpoint/2010/main" val="23113631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099" y="0"/>
            <a:ext cx="5317299" cy="68580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2490" y="0"/>
            <a:ext cx="4907335" cy="6858000"/>
          </a:xfrm>
          <a:prstGeom prst="rect">
            <a:avLst/>
          </a:prstGeom>
        </p:spPr>
      </p:pic>
    </p:spTree>
    <p:extLst>
      <p:ext uri="{BB962C8B-B14F-4D97-AF65-F5344CB8AC3E}">
        <p14:creationId xmlns:p14="http://schemas.microsoft.com/office/powerpoint/2010/main" val="35776056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6821" y="5453743"/>
            <a:ext cx="4620986" cy="369332"/>
          </a:xfrm>
          <a:prstGeom prst="rect">
            <a:avLst/>
          </a:prstGeom>
          <a:noFill/>
        </p:spPr>
        <p:txBody>
          <a:bodyPr wrap="square" rtlCol="0">
            <a:spAutoFit/>
          </a:bodyPr>
          <a:lstStyle/>
          <a:p>
            <a:r>
              <a:rPr lang="en-GB" dirty="0" smtClean="0"/>
              <a:t>(NA </a:t>
            </a:r>
            <a:r>
              <a:rPr lang="en-GB" dirty="0"/>
              <a:t>WORK </a:t>
            </a:r>
            <a:r>
              <a:rPr lang="en-GB" dirty="0" smtClean="0"/>
              <a:t>14,2262)</a:t>
            </a: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0653" y="1142999"/>
            <a:ext cx="8201997" cy="4143277"/>
          </a:xfrm>
          <a:prstGeom prst="rect">
            <a:avLst/>
          </a:prstGeom>
        </p:spPr>
      </p:pic>
      <p:sp>
        <p:nvSpPr>
          <p:cNvPr id="2" name="TextBox 1"/>
          <p:cNvSpPr txBox="1"/>
          <p:nvPr/>
        </p:nvSpPr>
        <p:spPr>
          <a:xfrm>
            <a:off x="800100" y="179614"/>
            <a:ext cx="10687050" cy="461665"/>
          </a:xfrm>
          <a:prstGeom prst="rect">
            <a:avLst/>
          </a:prstGeom>
          <a:noFill/>
        </p:spPr>
        <p:txBody>
          <a:bodyPr wrap="square" rtlCol="0">
            <a:spAutoFit/>
          </a:bodyPr>
          <a:lstStyle/>
          <a:p>
            <a:r>
              <a:rPr lang="en-GB" sz="2400" dirty="0" smtClean="0"/>
              <a:t>Ministry views and priorities</a:t>
            </a:r>
            <a:endParaRPr lang="en-GB" sz="2400" dirty="0"/>
          </a:p>
        </p:txBody>
      </p:sp>
    </p:spTree>
    <p:extLst>
      <p:ext uri="{BB962C8B-B14F-4D97-AF65-F5344CB8AC3E}">
        <p14:creationId xmlns:p14="http://schemas.microsoft.com/office/powerpoint/2010/main" val="1118534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708" y="832757"/>
            <a:ext cx="3266865" cy="2269672"/>
          </a:xfrm>
          <a:prstGeom prst="rect">
            <a:avLst/>
          </a:prstGeom>
        </p:spPr>
      </p:pic>
      <p:sp>
        <p:nvSpPr>
          <p:cNvPr id="3" name="TextBox 2"/>
          <p:cNvSpPr txBox="1"/>
          <p:nvPr/>
        </p:nvSpPr>
        <p:spPr>
          <a:xfrm>
            <a:off x="278708" y="3878036"/>
            <a:ext cx="4018948" cy="646331"/>
          </a:xfrm>
          <a:prstGeom prst="rect">
            <a:avLst/>
          </a:prstGeom>
          <a:noFill/>
        </p:spPr>
        <p:txBody>
          <a:bodyPr wrap="square" rtlCol="0">
            <a:spAutoFit/>
          </a:bodyPr>
          <a:lstStyle/>
          <a:p>
            <a:r>
              <a:rPr lang="en-GB" dirty="0"/>
              <a:t>All Hallows Barking by the Tower, Fletcher, 1944</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7971" y="367393"/>
            <a:ext cx="3575957" cy="2383971"/>
          </a:xfrm>
          <a:prstGeom prst="rect">
            <a:avLst/>
          </a:prstGeom>
        </p:spPr>
      </p:pic>
      <p:sp>
        <p:nvSpPr>
          <p:cNvPr id="5" name="TextBox 4"/>
          <p:cNvSpPr txBox="1"/>
          <p:nvPr/>
        </p:nvSpPr>
        <p:spPr>
          <a:xfrm>
            <a:off x="3907971" y="3102429"/>
            <a:ext cx="3575957" cy="923330"/>
          </a:xfrm>
          <a:prstGeom prst="rect">
            <a:avLst/>
          </a:prstGeom>
          <a:noFill/>
        </p:spPr>
        <p:txBody>
          <a:bodyPr wrap="square" rtlCol="0">
            <a:spAutoFit/>
          </a:bodyPr>
          <a:lstStyle/>
          <a:p>
            <a:r>
              <a:rPr lang="en-GB" dirty="0" smtClean="0"/>
              <a:t>Laid out as garden (photo in common use in contemporary architectural publications)</a:t>
            </a: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83954" y="367393"/>
            <a:ext cx="4286250" cy="4286250"/>
          </a:xfrm>
          <a:prstGeom prst="rect">
            <a:avLst/>
          </a:prstGeom>
        </p:spPr>
      </p:pic>
      <p:sp>
        <p:nvSpPr>
          <p:cNvPr id="7" name="TextBox 6"/>
          <p:cNvSpPr txBox="1"/>
          <p:nvPr/>
        </p:nvSpPr>
        <p:spPr>
          <a:xfrm>
            <a:off x="7683954" y="5029200"/>
            <a:ext cx="4407353" cy="369332"/>
          </a:xfrm>
          <a:prstGeom prst="rect">
            <a:avLst/>
          </a:prstGeom>
          <a:noFill/>
        </p:spPr>
        <p:txBody>
          <a:bodyPr wrap="square" rtlCol="0">
            <a:spAutoFit/>
          </a:bodyPr>
          <a:lstStyle/>
          <a:p>
            <a:r>
              <a:rPr lang="en-GB" dirty="0"/>
              <a:t>All Hallows Barking as rebuilt, NMR</a:t>
            </a:r>
          </a:p>
        </p:txBody>
      </p:sp>
      <p:sp>
        <p:nvSpPr>
          <p:cNvPr id="8" name="TextBox 7"/>
          <p:cNvSpPr txBox="1"/>
          <p:nvPr/>
        </p:nvSpPr>
        <p:spPr>
          <a:xfrm>
            <a:off x="414670" y="5688419"/>
            <a:ext cx="11398102" cy="461665"/>
          </a:xfrm>
          <a:prstGeom prst="rect">
            <a:avLst/>
          </a:prstGeom>
          <a:noFill/>
        </p:spPr>
        <p:txBody>
          <a:bodyPr wrap="square" rtlCol="0">
            <a:spAutoFit/>
          </a:bodyPr>
          <a:lstStyle/>
          <a:p>
            <a:pPr algn="ctr"/>
            <a:r>
              <a:rPr lang="en-GB" sz="2400" dirty="0" smtClean="0"/>
              <a:t>One example: as bombed, temporary response, rebuilding.</a:t>
            </a:r>
            <a:endParaRPr lang="en-GB" sz="2400" dirty="0"/>
          </a:p>
        </p:txBody>
      </p:sp>
    </p:spTree>
    <p:extLst>
      <p:ext uri="{BB962C8B-B14F-4D97-AF65-F5344CB8AC3E}">
        <p14:creationId xmlns:p14="http://schemas.microsoft.com/office/powerpoint/2010/main" val="105771170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4775" y="0"/>
            <a:ext cx="5541264" cy="6858000"/>
          </a:xfrm>
          <a:prstGeom prst="rect">
            <a:avLst/>
          </a:prstGeom>
        </p:spPr>
      </p:pic>
      <p:sp>
        <p:nvSpPr>
          <p:cNvPr id="4" name="TextBox 3"/>
          <p:cNvSpPr txBox="1"/>
          <p:nvPr/>
        </p:nvSpPr>
        <p:spPr>
          <a:xfrm>
            <a:off x="3510642" y="473529"/>
            <a:ext cx="1943859" cy="1077218"/>
          </a:xfrm>
          <a:prstGeom prst="rect">
            <a:avLst/>
          </a:prstGeom>
          <a:noFill/>
        </p:spPr>
        <p:txBody>
          <a:bodyPr wrap="square" rtlCol="0">
            <a:spAutoFit/>
          </a:bodyPr>
          <a:lstStyle/>
          <a:p>
            <a:r>
              <a:rPr lang="en-GB" dirty="0"/>
              <a:t>St Alban across Wood St, </a:t>
            </a:r>
            <a:r>
              <a:rPr lang="en-GB" sz="1400" dirty="0" smtClean="0"/>
              <a:t>(Guildhall Library: Milne</a:t>
            </a:r>
            <a:r>
              <a:rPr lang="en-GB" sz="1400" dirty="0"/>
              <a:t>, 2001, 89)</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6567" y="1495013"/>
            <a:ext cx="5493059" cy="5143500"/>
          </a:xfrm>
          <a:prstGeom prst="rect">
            <a:avLst/>
          </a:prstGeom>
        </p:spPr>
      </p:pic>
      <p:sp>
        <p:nvSpPr>
          <p:cNvPr id="2" name="TextBox 1"/>
          <p:cNvSpPr txBox="1"/>
          <p:nvPr/>
        </p:nvSpPr>
        <p:spPr>
          <a:xfrm>
            <a:off x="6018028" y="297712"/>
            <a:ext cx="5454502" cy="461665"/>
          </a:xfrm>
          <a:prstGeom prst="rect">
            <a:avLst/>
          </a:prstGeom>
          <a:noFill/>
        </p:spPr>
        <p:txBody>
          <a:bodyPr wrap="square" rtlCol="0">
            <a:spAutoFit/>
          </a:bodyPr>
          <a:lstStyle/>
          <a:p>
            <a:r>
              <a:rPr lang="en-GB" sz="2400" dirty="0" smtClean="0"/>
              <a:t>The very different response for St Alban.</a:t>
            </a:r>
            <a:endParaRPr lang="en-GB" sz="2400" dirty="0"/>
          </a:p>
        </p:txBody>
      </p:sp>
      <p:sp>
        <p:nvSpPr>
          <p:cNvPr id="6" name="TextBox 5"/>
          <p:cNvSpPr txBox="1"/>
          <p:nvPr/>
        </p:nvSpPr>
        <p:spPr>
          <a:xfrm>
            <a:off x="5996567" y="6330736"/>
            <a:ext cx="2009554" cy="307777"/>
          </a:xfrm>
          <a:prstGeom prst="rect">
            <a:avLst/>
          </a:prstGeom>
          <a:noFill/>
        </p:spPr>
        <p:txBody>
          <a:bodyPr wrap="square" rtlCol="0">
            <a:spAutoFit/>
          </a:bodyPr>
          <a:lstStyle/>
          <a:p>
            <a:r>
              <a:rPr lang="en-GB" sz="1400" dirty="0" smtClean="0"/>
              <a:t>(National Archives)</a:t>
            </a:r>
            <a:endParaRPr lang="en-GB" sz="1400" dirty="0"/>
          </a:p>
        </p:txBody>
      </p:sp>
    </p:spTree>
    <p:extLst>
      <p:ext uri="{BB962C8B-B14F-4D97-AF65-F5344CB8AC3E}">
        <p14:creationId xmlns:p14="http://schemas.microsoft.com/office/powerpoint/2010/main" val="26349170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5086" y="0"/>
            <a:ext cx="5143500" cy="68580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1921" y="0"/>
            <a:ext cx="4572000" cy="6858000"/>
          </a:xfrm>
          <a:prstGeom prst="rect">
            <a:avLst/>
          </a:prstGeom>
        </p:spPr>
      </p:pic>
      <p:sp>
        <p:nvSpPr>
          <p:cNvPr id="2" name="TextBox 1"/>
          <p:cNvSpPr txBox="1"/>
          <p:nvPr/>
        </p:nvSpPr>
        <p:spPr>
          <a:xfrm>
            <a:off x="393405" y="5475767"/>
            <a:ext cx="2966483" cy="1046440"/>
          </a:xfrm>
          <a:prstGeom prst="rect">
            <a:avLst/>
          </a:prstGeom>
          <a:noFill/>
        </p:spPr>
        <p:txBody>
          <a:bodyPr wrap="square" rtlCol="0">
            <a:spAutoFit/>
          </a:bodyPr>
          <a:lstStyle/>
          <a:p>
            <a:r>
              <a:rPr lang="en-GB" sz="2400" dirty="0" smtClean="0"/>
              <a:t>(Much later) Innovative re-use </a:t>
            </a:r>
            <a:r>
              <a:rPr lang="en-GB" sz="1400" dirty="0" smtClean="0"/>
              <a:t>(Cunningham, 1988)</a:t>
            </a:r>
            <a:endParaRPr lang="en-GB" sz="1400" dirty="0"/>
          </a:p>
        </p:txBody>
      </p:sp>
    </p:spTree>
    <p:extLst>
      <p:ext uri="{BB962C8B-B14F-4D97-AF65-F5344CB8AC3E}">
        <p14:creationId xmlns:p14="http://schemas.microsoft.com/office/powerpoint/2010/main" val="1117110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impact of the war</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6311365"/>
              </p:ext>
            </p:extLst>
          </p:nvPr>
        </p:nvGraphicFramePr>
        <p:xfrm>
          <a:off x="6096000" y="0"/>
          <a:ext cx="6019108" cy="6713131"/>
        </p:xfrm>
        <a:graphic>
          <a:graphicData uri="http://schemas.openxmlformats.org/drawingml/2006/table">
            <a:tbl>
              <a:tblPr>
                <a:tableStyleId>{5C22544A-7EE6-4342-B048-85BDC9FD1C3A}</a:tableStyleId>
              </a:tblPr>
              <a:tblGrid>
                <a:gridCol w="1637412"/>
                <a:gridCol w="1286155"/>
                <a:gridCol w="1031847"/>
                <a:gridCol w="1031847"/>
                <a:gridCol w="1031847"/>
              </a:tblGrid>
              <a:tr h="1568551">
                <a:tc>
                  <a:txBody>
                    <a:bodyPr/>
                    <a:lstStyle/>
                    <a:p>
                      <a:pPr algn="ctr">
                        <a:spcAft>
                          <a:spcPts val="0"/>
                        </a:spcAft>
                      </a:pPr>
                      <a:r>
                        <a:rPr lang="en-GB" sz="1400" b="1" kern="0" dirty="0">
                          <a:effectLst/>
                        </a:rPr>
                        <a:t>Town</a:t>
                      </a:r>
                      <a:endParaRPr lang="en-GB" sz="1400" b="1" kern="0" dirty="0">
                        <a:effectLst/>
                        <a:latin typeface="Times New Roman" panose="02020603050405020304" pitchFamily="18" charset="0"/>
                      </a:endParaRPr>
                    </a:p>
                  </a:txBody>
                  <a:tcPr marL="37085" marR="37085" marT="0" marB="0" anchor="ctr"/>
                </a:tc>
                <a:tc>
                  <a:txBody>
                    <a:bodyPr/>
                    <a:lstStyle/>
                    <a:p>
                      <a:pPr algn="ctr">
                        <a:spcAft>
                          <a:spcPts val="0"/>
                        </a:spcAft>
                      </a:pPr>
                      <a:r>
                        <a:rPr lang="en-GB" sz="1400" b="1" dirty="0">
                          <a:effectLst/>
                        </a:rPr>
                        <a:t>Tonnage of high explosive, 9/1940 - 5/1941</a:t>
                      </a:r>
                      <a:endParaRPr lang="en-GB" sz="1400" b="1"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b="1">
                          <a:effectLst/>
                        </a:rPr>
                        <a:t> </a:t>
                      </a:r>
                    </a:p>
                    <a:p>
                      <a:pPr algn="ctr">
                        <a:spcAft>
                          <a:spcPts val="0"/>
                        </a:spcAft>
                      </a:pPr>
                      <a:r>
                        <a:rPr lang="en-GB" sz="1400" b="1">
                          <a:effectLst/>
                        </a:rPr>
                        <a:t>Major attacks (over 100 aircraft), 9/1940 - 5/1941</a:t>
                      </a:r>
                    </a:p>
                    <a:p>
                      <a:pPr algn="ctr">
                        <a:spcAft>
                          <a:spcPts val="0"/>
                        </a:spcAft>
                      </a:pPr>
                      <a:r>
                        <a:rPr lang="en-GB" sz="1400" b="1">
                          <a:effectLst/>
                        </a:rPr>
                        <a:t> </a:t>
                      </a:r>
                      <a:endParaRPr lang="en-GB" sz="1400" b="1">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b="1">
                          <a:effectLst/>
                        </a:rPr>
                        <a:t>Acres of war</a:t>
                      </a:r>
                    </a:p>
                    <a:p>
                      <a:pPr algn="ctr">
                        <a:spcAft>
                          <a:spcPts val="0"/>
                        </a:spcAft>
                      </a:pPr>
                      <a:r>
                        <a:rPr lang="en-GB" sz="1400" b="1">
                          <a:effectLst/>
                        </a:rPr>
                        <a:t>damage</a:t>
                      </a:r>
                      <a:endParaRPr lang="en-GB" sz="1400" b="1">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b="1" dirty="0">
                          <a:effectLst/>
                        </a:rPr>
                        <a:t>Number of houses destroyed</a:t>
                      </a:r>
                      <a:endParaRPr lang="en-GB" sz="1400" b="1" dirty="0">
                        <a:effectLst/>
                        <a:latin typeface="Times New Roman" panose="02020603050405020304" pitchFamily="18" charset="0"/>
                        <a:ea typeface="Times New Roman" panose="02020603050405020304" pitchFamily="18" charset="0"/>
                      </a:endParaRPr>
                    </a:p>
                  </a:txBody>
                  <a:tcPr marL="37085" marR="37085" marT="0" marB="0" anchor="ctr"/>
                </a:tc>
              </a:tr>
              <a:tr h="206917">
                <a:tc>
                  <a:txBody>
                    <a:bodyPr/>
                    <a:lstStyle/>
                    <a:p>
                      <a:pPr>
                        <a:spcAft>
                          <a:spcPts val="0"/>
                        </a:spcAft>
                      </a:pPr>
                      <a:r>
                        <a:rPr lang="en-GB" sz="1400" dirty="0">
                          <a:effectLst/>
                        </a:rPr>
                        <a:t>London (County)</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18,291</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71</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marR="51435" algn="ctr">
                        <a:spcAft>
                          <a:spcPts val="0"/>
                        </a:spcAft>
                      </a:pPr>
                      <a:r>
                        <a:rPr lang="en-GB" sz="1400">
                          <a:effectLst/>
                        </a:rPr>
                        <a:t>1,312*</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47,314</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r>
              <a:tr h="206917">
                <a:tc>
                  <a:txBody>
                    <a:bodyPr/>
                    <a:lstStyle/>
                    <a:p>
                      <a:pPr>
                        <a:spcAft>
                          <a:spcPts val="0"/>
                        </a:spcAft>
                      </a:pPr>
                      <a:r>
                        <a:rPr lang="en-GB" sz="1400" dirty="0">
                          <a:effectLst/>
                        </a:rPr>
                        <a:t>Liverpool/Birkenhead</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1,957</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8</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marR="51435" algn="ctr">
                        <a:spcAft>
                          <a:spcPts val="0"/>
                        </a:spcAft>
                      </a:pPr>
                      <a:r>
                        <a:rPr lang="en-GB" sz="1400">
                          <a:effectLst/>
                        </a:rPr>
                        <a:t>284</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  7,386</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r>
              <a:tr h="206917">
                <a:tc>
                  <a:txBody>
                    <a:bodyPr/>
                    <a:lstStyle/>
                    <a:p>
                      <a:pPr>
                        <a:spcAft>
                          <a:spcPts val="0"/>
                        </a:spcAft>
                      </a:pPr>
                      <a:r>
                        <a:rPr lang="en-GB" sz="1400" dirty="0">
                          <a:effectLst/>
                        </a:rPr>
                        <a:t>Birmingham</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1,852</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8</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  5,065</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r>
              <a:tr h="413833">
                <a:tc>
                  <a:txBody>
                    <a:bodyPr/>
                    <a:lstStyle/>
                    <a:p>
                      <a:pPr>
                        <a:spcAft>
                          <a:spcPts val="0"/>
                        </a:spcAft>
                      </a:pPr>
                      <a:r>
                        <a:rPr lang="en-GB" sz="1400" dirty="0">
                          <a:effectLst/>
                        </a:rPr>
                        <a:t>Plymouth/Devonport</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1,228</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8</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193</a:t>
                      </a:r>
                    </a:p>
                    <a:p>
                      <a:pPr algn="ctr">
                        <a:spcAft>
                          <a:spcPts val="0"/>
                        </a:spcAft>
                      </a:pPr>
                      <a:r>
                        <a:rPr lang="en-GB" sz="1400">
                          <a:effectLst/>
                        </a:rPr>
                        <a:t>  415*</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  3,593</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r>
              <a:tr h="206917">
                <a:tc>
                  <a:txBody>
                    <a:bodyPr/>
                    <a:lstStyle/>
                    <a:p>
                      <a:pPr>
                        <a:spcAft>
                          <a:spcPts val="0"/>
                        </a:spcAft>
                      </a:pPr>
                      <a:r>
                        <a:rPr lang="en-GB" sz="1400" dirty="0">
                          <a:effectLst/>
                        </a:rPr>
                        <a:t>Glasgow/</a:t>
                      </a:r>
                      <a:r>
                        <a:rPr lang="en-GB" sz="1400" dirty="0" err="1">
                          <a:effectLst/>
                        </a:rPr>
                        <a:t>Clydeside</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1,329</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5</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r>
              <a:tr h="413833">
                <a:tc>
                  <a:txBody>
                    <a:bodyPr/>
                    <a:lstStyle/>
                    <a:p>
                      <a:pPr>
                        <a:spcAft>
                          <a:spcPts val="0"/>
                        </a:spcAft>
                      </a:pPr>
                      <a:r>
                        <a:rPr lang="en-GB" sz="1400" dirty="0">
                          <a:effectLst/>
                        </a:rPr>
                        <a:t>Portsmouth</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  687</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3</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182</a:t>
                      </a:r>
                    </a:p>
                    <a:p>
                      <a:pPr algn="ctr">
                        <a:spcAft>
                          <a:spcPts val="0"/>
                        </a:spcAft>
                      </a:pPr>
                      <a:r>
                        <a:rPr lang="en-GB" sz="1400">
                          <a:effectLst/>
                        </a:rPr>
                        <a:t>  430*</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  4,393</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r>
              <a:tr h="413833">
                <a:tc>
                  <a:txBody>
                    <a:bodyPr/>
                    <a:lstStyle/>
                    <a:p>
                      <a:pPr>
                        <a:spcAft>
                          <a:spcPts val="0"/>
                        </a:spcAft>
                      </a:pPr>
                      <a:r>
                        <a:rPr lang="en-GB" sz="1400" dirty="0">
                          <a:effectLst/>
                        </a:rPr>
                        <a:t>Hull</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 593</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3</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136</a:t>
                      </a:r>
                    </a:p>
                    <a:p>
                      <a:pPr algn="ctr">
                        <a:spcAft>
                          <a:spcPts val="0"/>
                        </a:spcAft>
                      </a:pPr>
                      <a:r>
                        <a:rPr lang="en-GB" sz="1400" dirty="0">
                          <a:effectLst/>
                        </a:rPr>
                        <a:t>  246*</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  3,324</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r>
              <a:tr h="206917">
                <a:tc>
                  <a:txBody>
                    <a:bodyPr/>
                    <a:lstStyle/>
                    <a:p>
                      <a:pPr>
                        <a:spcAft>
                          <a:spcPts val="0"/>
                        </a:spcAft>
                      </a:pPr>
                      <a:r>
                        <a:rPr lang="en-GB" sz="1400" dirty="0">
                          <a:effectLst/>
                        </a:rPr>
                        <a:t>Coventry</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818</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2</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  274*</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  4,185</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r>
              <a:tr h="206917">
                <a:tc>
                  <a:txBody>
                    <a:bodyPr/>
                    <a:lstStyle/>
                    <a:p>
                      <a:pPr>
                        <a:spcAft>
                          <a:spcPts val="0"/>
                        </a:spcAft>
                      </a:pPr>
                      <a:r>
                        <a:rPr lang="en-GB" sz="1400" dirty="0">
                          <a:effectLst/>
                        </a:rPr>
                        <a:t>Belfast</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440</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2</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r>
              <a:tr h="206917">
                <a:tc>
                  <a:txBody>
                    <a:bodyPr/>
                    <a:lstStyle/>
                    <a:p>
                      <a:pPr>
                        <a:spcAft>
                          <a:spcPts val="0"/>
                        </a:spcAft>
                      </a:pPr>
                      <a:r>
                        <a:rPr lang="en-GB" sz="1400" dirty="0">
                          <a:effectLst/>
                        </a:rPr>
                        <a:t>Sheffield</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335</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1</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108</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  2,906</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r>
              <a:tr h="206917">
                <a:tc>
                  <a:txBody>
                    <a:bodyPr/>
                    <a:lstStyle/>
                    <a:p>
                      <a:pPr>
                        <a:spcAft>
                          <a:spcPts val="0"/>
                        </a:spcAft>
                      </a:pPr>
                      <a:r>
                        <a:rPr lang="en-GB" sz="1400" dirty="0">
                          <a:effectLst/>
                        </a:rPr>
                        <a:t>Newcastle/Tyneside</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152</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1</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r>
              <a:tr h="206917">
                <a:tc>
                  <a:txBody>
                    <a:bodyPr/>
                    <a:lstStyle/>
                    <a:p>
                      <a:pPr>
                        <a:spcAft>
                          <a:spcPts val="0"/>
                        </a:spcAft>
                      </a:pPr>
                      <a:r>
                        <a:rPr lang="en-GB" sz="1400" dirty="0">
                          <a:effectLst/>
                        </a:rPr>
                        <a:t>Cardiff</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115</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1</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r>
              <a:tr h="758730">
                <a:tc>
                  <a:txBody>
                    <a:bodyPr/>
                    <a:lstStyle/>
                    <a:p>
                      <a:pPr>
                        <a:spcAft>
                          <a:spcPts val="0"/>
                        </a:spcAft>
                      </a:pPr>
                      <a:r>
                        <a:rPr lang="en-GB" sz="1400" dirty="0">
                          <a:effectLst/>
                        </a:rPr>
                        <a:t>Bath+</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400 HE bombs</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2 major raids but under 100 aircraft</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  1,214</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r>
              <a:tr h="758730">
                <a:tc>
                  <a:txBody>
                    <a:bodyPr/>
                    <a:lstStyle/>
                    <a:p>
                      <a:pPr>
                        <a:spcAft>
                          <a:spcPts val="0"/>
                        </a:spcAft>
                      </a:pPr>
                      <a:r>
                        <a:rPr lang="en-GB" sz="1400" dirty="0">
                          <a:effectLst/>
                        </a:rPr>
                        <a:t>Exeter+</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220 HE bombs</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1 major raid but under 100 aircraft</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40</a:t>
                      </a:r>
                    </a:p>
                    <a:p>
                      <a:pPr algn="ctr">
                        <a:spcAft>
                          <a:spcPts val="0"/>
                        </a:spcAft>
                      </a:pPr>
                      <a:r>
                        <a:rPr lang="en-GB" sz="1400">
                          <a:effectLst/>
                        </a:rPr>
                        <a:t>  75*</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1,700</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r>
              <a:tr h="413833">
                <a:tc>
                  <a:txBody>
                    <a:bodyPr/>
                    <a:lstStyle/>
                    <a:p>
                      <a:pPr>
                        <a:spcAft>
                          <a:spcPts val="0"/>
                        </a:spcAft>
                      </a:pPr>
                      <a:r>
                        <a:rPr lang="en-GB" sz="1400" dirty="0">
                          <a:effectLst/>
                        </a:rPr>
                        <a:t>Norwich+</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small raids</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a:effectLst/>
                        </a:rPr>
                        <a:t>78</a:t>
                      </a:r>
                    </a:p>
                    <a:p>
                      <a:pPr algn="ctr">
                        <a:spcAft>
                          <a:spcPts val="0"/>
                        </a:spcAft>
                      </a:pPr>
                      <a:r>
                        <a:rPr lang="en-GB" sz="1400">
                          <a:effectLst/>
                        </a:rPr>
                        <a:t>   41*</a:t>
                      </a:r>
                      <a:endParaRPr lang="en-GB" sz="1400">
                        <a:effectLst/>
                        <a:latin typeface="Times New Roman" panose="02020603050405020304" pitchFamily="18" charset="0"/>
                        <a:ea typeface="Times New Roman" panose="02020603050405020304" pitchFamily="18" charset="0"/>
                      </a:endParaRPr>
                    </a:p>
                  </a:txBody>
                  <a:tcPr marL="37085" marR="37085" marT="0" marB="0" anchor="ctr"/>
                </a:tc>
                <a:tc>
                  <a:txBody>
                    <a:bodyPr/>
                    <a:lstStyle/>
                    <a:p>
                      <a:pPr algn="ctr">
                        <a:spcAft>
                          <a:spcPts val="0"/>
                        </a:spcAft>
                      </a:pPr>
                      <a:r>
                        <a:rPr lang="en-GB" sz="1400" dirty="0">
                          <a:effectLst/>
                        </a:rPr>
                        <a:t>117</a:t>
                      </a:r>
                      <a:endParaRPr lang="en-GB" sz="1400" dirty="0">
                        <a:effectLst/>
                        <a:latin typeface="Times New Roman" panose="02020603050405020304" pitchFamily="18" charset="0"/>
                        <a:ea typeface="Times New Roman" panose="02020603050405020304" pitchFamily="18" charset="0"/>
                      </a:endParaRPr>
                    </a:p>
                  </a:txBody>
                  <a:tcPr marL="37085" marR="37085" marT="0" marB="0" anchor="ctr"/>
                </a:tc>
              </a:tr>
            </a:tbl>
          </a:graphicData>
        </a:graphic>
      </p:graphicFrame>
      <p:sp>
        <p:nvSpPr>
          <p:cNvPr id="5" name="Rectangle 4"/>
          <p:cNvSpPr/>
          <p:nvPr/>
        </p:nvSpPr>
        <p:spPr>
          <a:xfrm>
            <a:off x="166577" y="4708850"/>
            <a:ext cx="6096000" cy="1384995"/>
          </a:xfrm>
          <a:prstGeom prst="rect">
            <a:avLst/>
          </a:prstGeom>
        </p:spPr>
        <p:txBody>
          <a:bodyPr>
            <a:spAutoFit/>
          </a:bodyPr>
          <a:lstStyle/>
          <a:p>
            <a:pPr marL="914400" indent="-914400">
              <a:spcAft>
                <a:spcPts val="0"/>
              </a:spcAft>
              <a:tabLst>
                <a:tab pos="685800" algn="l"/>
              </a:tabLst>
            </a:pPr>
            <a:r>
              <a:rPr lang="en-GB" sz="1400" b="1" dirty="0" smtClean="0">
                <a:effectLst/>
              </a:rPr>
              <a:t>Notes: 	</a:t>
            </a:r>
            <a:r>
              <a:rPr lang="en-GB" sz="1400" dirty="0" smtClean="0">
                <a:effectLst/>
              </a:rPr>
              <a:t>+	Historic towns targeted by smaller "Baedeker raids" in 1942</a:t>
            </a:r>
          </a:p>
          <a:p>
            <a:pPr marL="914400" indent="-914400">
              <a:spcAft>
                <a:spcPts val="0"/>
              </a:spcAft>
              <a:tabLst>
                <a:tab pos="685800" algn="l"/>
              </a:tabLst>
            </a:pPr>
            <a:r>
              <a:rPr lang="en-GB" sz="1400" dirty="0" smtClean="0">
                <a:effectLst/>
                <a:ea typeface="Times New Roman" panose="02020603050405020304" pitchFamily="18" charset="0"/>
              </a:rPr>
              <a:t>	*	Area of "Declaratory Order" under 1944 Act; often includes areas of slum clearance as well as bomb damage</a:t>
            </a:r>
          </a:p>
          <a:p>
            <a:pPr>
              <a:spcAft>
                <a:spcPts val="0"/>
              </a:spcAft>
            </a:pPr>
            <a:r>
              <a:rPr lang="en-GB" sz="1400" dirty="0" smtClean="0">
                <a:effectLst/>
                <a:ea typeface="Times New Roman" panose="02020603050405020304" pitchFamily="18" charset="0"/>
              </a:rPr>
              <a:t> </a:t>
            </a:r>
          </a:p>
          <a:p>
            <a:r>
              <a:rPr lang="en-GB" sz="1400" dirty="0" smtClean="0">
                <a:effectLst/>
                <a:ea typeface="Times New Roman" panose="02020603050405020304" pitchFamily="18" charset="0"/>
              </a:rPr>
              <a:t>Source: principally from National Archives files (air raids/civil defence, and reconstruction</a:t>
            </a:r>
            <a:r>
              <a:rPr lang="en-GB" sz="1400" dirty="0" smtClean="0">
                <a:effectLst/>
                <a:latin typeface="Times New Roman" panose="02020603050405020304" pitchFamily="18" charset="0"/>
                <a:ea typeface="Times New Roman" panose="02020603050405020304" pitchFamily="18" charset="0"/>
              </a:rPr>
              <a:t>)</a:t>
            </a:r>
            <a:endParaRPr lang="en-GB" sz="1400" dirty="0"/>
          </a:p>
        </p:txBody>
      </p:sp>
      <p:sp>
        <p:nvSpPr>
          <p:cNvPr id="6" name="TextBox 5"/>
          <p:cNvSpPr txBox="1"/>
          <p:nvPr/>
        </p:nvSpPr>
        <p:spPr>
          <a:xfrm>
            <a:off x="166577" y="1690688"/>
            <a:ext cx="5042237" cy="2677656"/>
          </a:xfrm>
          <a:prstGeom prst="rect">
            <a:avLst/>
          </a:prstGeom>
          <a:noFill/>
        </p:spPr>
        <p:txBody>
          <a:bodyPr wrap="square" rtlCol="0">
            <a:spAutoFit/>
          </a:bodyPr>
          <a:lstStyle/>
          <a:p>
            <a:r>
              <a:rPr lang="en-GB" sz="2800" dirty="0" smtClean="0"/>
              <a:t>Many British towns and cities were bombed, but in varying degrees of severity.</a:t>
            </a:r>
          </a:p>
          <a:p>
            <a:endParaRPr lang="en-GB" sz="2800" dirty="0"/>
          </a:p>
          <a:p>
            <a:r>
              <a:rPr lang="en-GB" sz="2800" dirty="0" smtClean="0"/>
              <a:t>Data difficult to obtain and inconsistent.</a:t>
            </a:r>
            <a:endParaRPr lang="en-GB" sz="2800" dirty="0"/>
          </a:p>
        </p:txBody>
      </p:sp>
      <p:sp>
        <p:nvSpPr>
          <p:cNvPr id="3" name="Right Arrow 2"/>
          <p:cNvSpPr/>
          <p:nvPr/>
        </p:nvSpPr>
        <p:spPr>
          <a:xfrm>
            <a:off x="5331279" y="1598091"/>
            <a:ext cx="702128" cy="18519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0455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762" y="155122"/>
            <a:ext cx="4642924" cy="3429000"/>
          </a:xfrm>
          <a:prstGeom prst="rect">
            <a:avLst/>
          </a:prstGeom>
        </p:spPr>
      </p:pic>
      <p:sp>
        <p:nvSpPr>
          <p:cNvPr id="3" name="TextBox 2"/>
          <p:cNvSpPr txBox="1"/>
          <p:nvPr/>
        </p:nvSpPr>
        <p:spPr>
          <a:xfrm>
            <a:off x="310243" y="3812721"/>
            <a:ext cx="4482193" cy="677108"/>
          </a:xfrm>
          <a:prstGeom prst="rect">
            <a:avLst/>
          </a:prstGeom>
          <a:noFill/>
        </p:spPr>
        <p:txBody>
          <a:bodyPr wrap="square" rtlCol="0">
            <a:spAutoFit/>
          </a:bodyPr>
          <a:lstStyle/>
          <a:p>
            <a:r>
              <a:rPr lang="en-GB" sz="2400" dirty="0"/>
              <a:t>Christ Church as </a:t>
            </a:r>
            <a:r>
              <a:rPr lang="en-GB" sz="2400" dirty="0" smtClean="0"/>
              <a:t>garden</a:t>
            </a:r>
            <a:endParaRPr lang="en-GB" sz="2400" dirty="0"/>
          </a:p>
          <a:p>
            <a:r>
              <a:rPr lang="en-GB" sz="1400" dirty="0" smtClean="0"/>
              <a:t>(Bombed churches, 1945)</a:t>
            </a:r>
            <a:endParaRPr lang="en-GB" sz="14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4528" y="653142"/>
            <a:ext cx="6966857" cy="5225143"/>
          </a:xfrm>
          <a:prstGeom prst="rect">
            <a:avLst/>
          </a:prstGeom>
        </p:spPr>
      </p:pic>
    </p:spTree>
    <p:extLst>
      <p:ext uri="{BB962C8B-B14F-4D97-AF65-F5344CB8AC3E}">
        <p14:creationId xmlns:p14="http://schemas.microsoft.com/office/powerpoint/2010/main" val="299758028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1821" y="890996"/>
            <a:ext cx="5002139" cy="3729990"/>
          </a:xfrm>
          <a:prstGeom prst="rect">
            <a:avLst/>
          </a:prstGeom>
        </p:spPr>
      </p:pic>
      <p:sp>
        <p:nvSpPr>
          <p:cNvPr id="3" name="TextBox 2"/>
          <p:cNvSpPr txBox="1"/>
          <p:nvPr/>
        </p:nvSpPr>
        <p:spPr>
          <a:xfrm>
            <a:off x="421821" y="4923064"/>
            <a:ext cx="5002139" cy="830997"/>
          </a:xfrm>
          <a:prstGeom prst="rect">
            <a:avLst/>
          </a:prstGeom>
          <a:noFill/>
        </p:spPr>
        <p:txBody>
          <a:bodyPr wrap="square" rtlCol="0">
            <a:spAutoFit/>
          </a:bodyPr>
          <a:lstStyle/>
          <a:p>
            <a:r>
              <a:rPr lang="en-GB" sz="2400" dirty="0"/>
              <a:t>St Mary </a:t>
            </a:r>
            <a:r>
              <a:rPr lang="en-GB" sz="2400" dirty="0" err="1"/>
              <a:t>Aldermanbury</a:t>
            </a:r>
            <a:r>
              <a:rPr lang="en-GB" sz="2400" dirty="0"/>
              <a:t> prior to </a:t>
            </a:r>
            <a:r>
              <a:rPr lang="en-GB" sz="2400" dirty="0" smtClean="0"/>
              <a:t>demolition</a:t>
            </a:r>
            <a:r>
              <a:rPr lang="en-GB" dirty="0" smtClean="0"/>
              <a:t> </a:t>
            </a:r>
            <a:r>
              <a:rPr lang="en-GB" sz="1400" dirty="0"/>
              <a:t>Guildhall Library (Milne, 2001, 77)</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8092" y="866503"/>
            <a:ext cx="5173435" cy="3880076"/>
          </a:xfrm>
          <a:prstGeom prst="rect">
            <a:avLst/>
          </a:prstGeom>
        </p:spPr>
      </p:pic>
      <p:sp>
        <p:nvSpPr>
          <p:cNvPr id="5" name="TextBox 4"/>
          <p:cNvSpPr txBox="1"/>
          <p:nvPr/>
        </p:nvSpPr>
        <p:spPr>
          <a:xfrm>
            <a:off x="5968092" y="5050465"/>
            <a:ext cx="3792596" cy="461665"/>
          </a:xfrm>
          <a:prstGeom prst="rect">
            <a:avLst/>
          </a:prstGeom>
          <a:noFill/>
        </p:spPr>
        <p:txBody>
          <a:bodyPr wrap="square" rtlCol="0">
            <a:spAutoFit/>
          </a:bodyPr>
          <a:lstStyle/>
          <a:p>
            <a:r>
              <a:rPr lang="en-GB" sz="2400" dirty="0" smtClean="0"/>
              <a:t>Its site today.</a:t>
            </a:r>
            <a:endParaRPr lang="en-GB" sz="2400" dirty="0"/>
          </a:p>
        </p:txBody>
      </p:sp>
    </p:spTree>
    <p:extLst>
      <p:ext uri="{BB962C8B-B14F-4D97-AF65-F5344CB8AC3E}">
        <p14:creationId xmlns:p14="http://schemas.microsoft.com/office/powerpoint/2010/main" val="22131118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81884" y="249440"/>
            <a:ext cx="8593423" cy="6221609"/>
          </a:xfrm>
          <a:prstGeom prst="rect">
            <a:avLst/>
          </a:prstGeom>
        </p:spPr>
      </p:pic>
      <p:sp>
        <p:nvSpPr>
          <p:cNvPr id="3" name="TextBox 2"/>
          <p:cNvSpPr txBox="1"/>
          <p:nvPr/>
        </p:nvSpPr>
        <p:spPr>
          <a:xfrm>
            <a:off x="212651" y="255181"/>
            <a:ext cx="2775098" cy="2677656"/>
          </a:xfrm>
          <a:prstGeom prst="rect">
            <a:avLst/>
          </a:prstGeom>
          <a:noFill/>
        </p:spPr>
        <p:txBody>
          <a:bodyPr wrap="square" rtlCol="0">
            <a:spAutoFit/>
          </a:bodyPr>
          <a:lstStyle/>
          <a:p>
            <a:r>
              <a:rPr lang="en-GB" sz="2400" dirty="0" smtClean="0"/>
              <a:t>Plaque on site noting removal and rebuilding of remains in Fulton, USA, as a memorial to Winston Churchill.</a:t>
            </a:r>
            <a:endParaRPr lang="en-GB" sz="2400" dirty="0"/>
          </a:p>
        </p:txBody>
      </p:sp>
    </p:spTree>
    <p:extLst>
      <p:ext uri="{BB962C8B-B14F-4D97-AF65-F5344CB8AC3E}">
        <p14:creationId xmlns:p14="http://schemas.microsoft.com/office/powerpoint/2010/main" val="17971691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rebuilding</a:t>
            </a:r>
            <a:endParaRPr lang="en-GB" dirty="0"/>
          </a:p>
        </p:txBody>
      </p:sp>
      <p:sp>
        <p:nvSpPr>
          <p:cNvPr id="3" name="Content Placeholder 2"/>
          <p:cNvSpPr>
            <a:spLocks noGrp="1"/>
          </p:cNvSpPr>
          <p:nvPr>
            <p:ph idx="1"/>
          </p:nvPr>
        </p:nvSpPr>
        <p:spPr/>
        <p:txBody>
          <a:bodyPr/>
          <a:lstStyle/>
          <a:p>
            <a:r>
              <a:rPr lang="en-GB" dirty="0" smtClean="0"/>
              <a:t>A very slow start – impact of recession and rationing</a:t>
            </a:r>
          </a:p>
          <a:p>
            <a:r>
              <a:rPr lang="en-GB" dirty="0" smtClean="0"/>
              <a:t>Public dissatisfaction at speed of implementation - but</a:t>
            </a:r>
          </a:p>
          <a:p>
            <a:r>
              <a:rPr lang="en-GB" dirty="0" smtClean="0"/>
              <a:t>High speed of change from late 1950s quickly leads to a pro-conservation backlash!</a:t>
            </a:r>
          </a:p>
          <a:p>
            <a:r>
              <a:rPr lang="en-GB" dirty="0" smtClean="0"/>
              <a:t>Variety in what was built – includes traditional, modern, new materials and prefabrication</a:t>
            </a:r>
            <a:endParaRPr lang="en-GB" dirty="0"/>
          </a:p>
        </p:txBody>
      </p:sp>
    </p:spTree>
    <p:extLst>
      <p:ext uri="{BB962C8B-B14F-4D97-AF65-F5344CB8AC3E}">
        <p14:creationId xmlns:p14="http://schemas.microsoft.com/office/powerpoint/2010/main" val="35906983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614" y="0"/>
            <a:ext cx="6200787" cy="6858000"/>
          </a:xfrm>
          <a:prstGeom prst="rect">
            <a:avLst/>
          </a:prstGeom>
        </p:spPr>
      </p:pic>
      <p:sp>
        <p:nvSpPr>
          <p:cNvPr id="3" name="TextBox 2"/>
          <p:cNvSpPr txBox="1"/>
          <p:nvPr/>
        </p:nvSpPr>
        <p:spPr>
          <a:xfrm>
            <a:off x="6719207" y="179614"/>
            <a:ext cx="5298622" cy="369332"/>
          </a:xfrm>
          <a:prstGeom prst="rect">
            <a:avLst/>
          </a:prstGeom>
          <a:noFill/>
        </p:spPr>
        <p:txBody>
          <a:bodyPr wrap="square" rtlCol="0">
            <a:spAutoFit/>
          </a:bodyPr>
          <a:lstStyle/>
          <a:p>
            <a:r>
              <a:rPr lang="en-GB" dirty="0" smtClean="0"/>
              <a:t>Area around St Paul’s, 1938  (</a:t>
            </a:r>
            <a:r>
              <a:rPr lang="en-GB" dirty="0" err="1" smtClean="0"/>
              <a:t>Aerofilms</a:t>
            </a:r>
            <a:r>
              <a:rPr lang="en-GB" dirty="0" smtClean="0"/>
              <a:t>)</a:t>
            </a:r>
            <a:endParaRPr lang="en-GB" dirty="0"/>
          </a:p>
        </p:txBody>
      </p:sp>
    </p:spTree>
    <p:extLst>
      <p:ext uri="{BB962C8B-B14F-4D97-AF65-F5344CB8AC3E}">
        <p14:creationId xmlns:p14="http://schemas.microsoft.com/office/powerpoint/2010/main" val="379006352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614" y="0"/>
            <a:ext cx="6200787" cy="68580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2033" y="0"/>
            <a:ext cx="7059967" cy="6302829"/>
          </a:xfrm>
          <a:prstGeom prst="rect">
            <a:avLst/>
          </a:prstGeom>
        </p:spPr>
      </p:pic>
      <p:sp>
        <p:nvSpPr>
          <p:cNvPr id="4" name="TextBox 3"/>
          <p:cNvSpPr txBox="1"/>
          <p:nvPr/>
        </p:nvSpPr>
        <p:spPr>
          <a:xfrm>
            <a:off x="6400800" y="6408964"/>
            <a:ext cx="5698671" cy="367393"/>
          </a:xfrm>
          <a:prstGeom prst="rect">
            <a:avLst/>
          </a:prstGeom>
          <a:noFill/>
        </p:spPr>
        <p:txBody>
          <a:bodyPr wrap="square" rtlCol="0">
            <a:spAutoFit/>
          </a:bodyPr>
          <a:lstStyle/>
          <a:p>
            <a:r>
              <a:rPr lang="en-GB" dirty="0" smtClean="0"/>
              <a:t>Area around St Paul’s, 1988 (</a:t>
            </a:r>
            <a:r>
              <a:rPr lang="en-GB" i="1" dirty="0" smtClean="0"/>
              <a:t>Britain from Above</a:t>
            </a:r>
            <a:r>
              <a:rPr lang="en-GB" dirty="0" smtClean="0"/>
              <a:t>)</a:t>
            </a:r>
            <a:endParaRPr lang="en-GB" dirty="0"/>
          </a:p>
        </p:txBody>
      </p:sp>
    </p:spTree>
    <p:extLst>
      <p:ext uri="{BB962C8B-B14F-4D97-AF65-F5344CB8AC3E}">
        <p14:creationId xmlns:p14="http://schemas.microsoft.com/office/powerpoint/2010/main" val="3136802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700"/>
            <a:ext cx="9639300" cy="6845300"/>
          </a:xfrm>
          <a:prstGeom prst="rect">
            <a:avLst/>
          </a:prstGeom>
        </p:spPr>
      </p:pic>
      <p:sp>
        <p:nvSpPr>
          <p:cNvPr id="3" name="TextBox 2"/>
          <p:cNvSpPr txBox="1"/>
          <p:nvPr/>
        </p:nvSpPr>
        <p:spPr>
          <a:xfrm>
            <a:off x="9699171" y="318407"/>
            <a:ext cx="2400300" cy="2123658"/>
          </a:xfrm>
          <a:prstGeom prst="rect">
            <a:avLst/>
          </a:prstGeom>
          <a:noFill/>
        </p:spPr>
        <p:txBody>
          <a:bodyPr wrap="square" rtlCol="0">
            <a:spAutoFit/>
          </a:bodyPr>
          <a:lstStyle/>
          <a:p>
            <a:r>
              <a:rPr lang="en-GB" sz="2400" dirty="0" smtClean="0"/>
              <a:t>The Barbican</a:t>
            </a:r>
          </a:p>
          <a:p>
            <a:endParaRPr lang="en-GB" sz="2400" dirty="0"/>
          </a:p>
          <a:p>
            <a:r>
              <a:rPr lang="en-GB" sz="2400" dirty="0" smtClean="0"/>
              <a:t>A long, slow project</a:t>
            </a:r>
          </a:p>
          <a:p>
            <a:endParaRPr lang="en-GB" dirty="0"/>
          </a:p>
          <a:p>
            <a:r>
              <a:rPr lang="en-GB" sz="1400" dirty="0" smtClean="0"/>
              <a:t>(Mappinglondon.co.uk)</a:t>
            </a:r>
            <a:endParaRPr lang="en-GB" sz="1400" dirty="0"/>
          </a:p>
        </p:txBody>
      </p:sp>
    </p:spTree>
    <p:extLst>
      <p:ext uri="{BB962C8B-B14F-4D97-AF65-F5344CB8AC3E}">
        <p14:creationId xmlns:p14="http://schemas.microsoft.com/office/powerpoint/2010/main" val="41883832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13132" y="1147765"/>
            <a:ext cx="2648496" cy="1415772"/>
          </a:xfrm>
          <a:prstGeom prst="rect">
            <a:avLst/>
          </a:prstGeom>
          <a:noFill/>
        </p:spPr>
        <p:txBody>
          <a:bodyPr wrap="square" rtlCol="0">
            <a:spAutoFit/>
          </a:bodyPr>
          <a:lstStyle/>
          <a:p>
            <a:r>
              <a:rPr lang="en-GB" sz="2400" dirty="0" smtClean="0"/>
              <a:t>Familiar, traditional, “safe” styles for new housing</a:t>
            </a:r>
          </a:p>
          <a:p>
            <a:r>
              <a:rPr lang="en-GB" sz="1400" dirty="0" smtClean="0"/>
              <a:t>(</a:t>
            </a:r>
            <a:r>
              <a:rPr lang="en-GB" sz="1400" i="1" dirty="0" smtClean="0"/>
              <a:t>County of London Plan</a:t>
            </a:r>
            <a:r>
              <a:rPr lang="en-GB" sz="1400" dirty="0" smtClean="0"/>
              <a:t>)</a:t>
            </a:r>
            <a:endParaRPr lang="en-GB" sz="1400"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070" y="1147765"/>
            <a:ext cx="8463825" cy="4402429"/>
          </a:xfrm>
          <a:prstGeom prst="rect">
            <a:avLst/>
          </a:prstGeom>
        </p:spPr>
      </p:pic>
    </p:spTree>
    <p:extLst>
      <p:ext uri="{BB962C8B-B14F-4D97-AF65-F5344CB8AC3E}">
        <p14:creationId xmlns:p14="http://schemas.microsoft.com/office/powerpoint/2010/main" val="119162705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83302" y="484094"/>
            <a:ext cx="4908698" cy="1169551"/>
          </a:xfrm>
          <a:prstGeom prst="rect">
            <a:avLst/>
          </a:prstGeom>
          <a:noFill/>
        </p:spPr>
        <p:txBody>
          <a:bodyPr wrap="square" rtlCol="0">
            <a:spAutoFit/>
          </a:bodyPr>
          <a:lstStyle/>
          <a:p>
            <a:r>
              <a:rPr lang="en-GB" sz="2800" dirty="0" smtClean="0"/>
              <a:t>High rise and Modernism (in two very different artistic styles) </a:t>
            </a:r>
            <a:r>
              <a:rPr lang="en-GB" sz="1400" dirty="0" smtClean="0"/>
              <a:t>(</a:t>
            </a:r>
            <a:r>
              <a:rPr lang="en-GB" sz="1400" i="1" dirty="0" smtClean="0"/>
              <a:t>County of London Plan, Greater London Plan</a:t>
            </a:r>
            <a:r>
              <a:rPr lang="en-GB" sz="1400" dirty="0" smtClean="0"/>
              <a:t>)</a:t>
            </a:r>
            <a:endParaRPr lang="en-GB" sz="1400"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7434" y="192937"/>
            <a:ext cx="4865172" cy="3172553"/>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434" y="3490031"/>
            <a:ext cx="5722241" cy="3187216"/>
          </a:xfrm>
          <a:prstGeom prst="rect">
            <a:avLst/>
          </a:prstGeom>
        </p:spPr>
      </p:pic>
    </p:spTree>
    <p:extLst>
      <p:ext uri="{BB962C8B-B14F-4D97-AF65-F5344CB8AC3E}">
        <p14:creationId xmlns:p14="http://schemas.microsoft.com/office/powerpoint/2010/main" val="127514365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end of the “reconstruction era”?</a:t>
            </a:r>
            <a:endParaRPr lang="en-GB" dirty="0"/>
          </a:p>
        </p:txBody>
      </p:sp>
      <p:sp>
        <p:nvSpPr>
          <p:cNvPr id="7" name="TextBox 6"/>
          <p:cNvSpPr txBox="1"/>
          <p:nvPr/>
        </p:nvSpPr>
        <p:spPr>
          <a:xfrm>
            <a:off x="838201" y="1690688"/>
            <a:ext cx="11223812" cy="3416320"/>
          </a:xfrm>
          <a:prstGeom prst="rect">
            <a:avLst/>
          </a:prstGeom>
          <a:noFill/>
        </p:spPr>
        <p:txBody>
          <a:bodyPr wrap="square" rtlCol="0">
            <a:spAutoFit/>
          </a:bodyPr>
          <a:lstStyle/>
          <a:p>
            <a:pPr marL="285750" indent="-285750">
              <a:buFont typeface="Arial" panose="020B0604020202020204" pitchFamily="34" charset="0"/>
              <a:buChar char="•"/>
            </a:pPr>
            <a:endParaRPr lang="en-GB" sz="2400" dirty="0" smtClean="0"/>
          </a:p>
          <a:p>
            <a:pPr marL="285750" indent="-285750">
              <a:buFont typeface="Arial" panose="020B0604020202020204" pitchFamily="34" charset="0"/>
              <a:buChar char="•"/>
            </a:pPr>
            <a:r>
              <a:rPr lang="en-GB" sz="2400" dirty="0" smtClean="0"/>
              <a:t>Financial problems following 1973 oil crisis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smtClean="0"/>
              <a:t>Rise of explicit concern for heritage following 1967 Civic Amenities Act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smtClean="0"/>
              <a:t>Major projects interrupted.</a:t>
            </a:r>
          </a:p>
          <a:p>
            <a:endParaRPr lang="en-GB" dirty="0"/>
          </a:p>
          <a:p>
            <a:endParaRPr lang="en-GB" dirty="0" smtClean="0"/>
          </a:p>
          <a:p>
            <a:endParaRPr lang="en-GB" dirty="0"/>
          </a:p>
          <a:p>
            <a:endParaRPr lang="en-GB" dirty="0" smtClean="0"/>
          </a:p>
        </p:txBody>
      </p:sp>
      <p:sp>
        <p:nvSpPr>
          <p:cNvPr id="3" name="Content Placeholder 2"/>
          <p:cNvSpPr>
            <a:spLocks noGrp="1"/>
          </p:cNvSpPr>
          <p:nvPr>
            <p:ph idx="1"/>
          </p:nvPr>
        </p:nvSpPr>
        <p:spPr>
          <a:xfrm>
            <a:off x="9569302" y="1825625"/>
            <a:ext cx="1784498" cy="4351338"/>
          </a:xfrm>
        </p:spPr>
        <p:txBody>
          <a:bodyPr/>
          <a:lstStyle/>
          <a:p>
            <a:endParaRPr lang="en-GB" dirty="0"/>
          </a:p>
        </p:txBody>
      </p:sp>
    </p:spTree>
    <p:extLst>
      <p:ext uri="{BB962C8B-B14F-4D97-AF65-F5344CB8AC3E}">
        <p14:creationId xmlns:p14="http://schemas.microsoft.com/office/powerpoint/2010/main" val="1199683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2753</TotalTime>
  <Words>3901</Words>
  <Application>Microsoft Office PowerPoint</Application>
  <PresentationFormat>Widescreen</PresentationFormat>
  <Paragraphs>605</Paragraphs>
  <Slides>108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108</vt:i4>
      </vt:variant>
    </vt:vector>
  </HeadingPairs>
  <TitlesOfParts>
    <vt:vector size="117" baseType="lpstr">
      <vt:lpstr>MS Mincho</vt:lpstr>
      <vt:lpstr>ＭＳ Ｐゴシック</vt:lpstr>
      <vt:lpstr>Arial</vt:lpstr>
      <vt:lpstr>Calibri</vt:lpstr>
      <vt:lpstr>Calibri Light</vt:lpstr>
      <vt:lpstr>Courier</vt:lpstr>
      <vt:lpstr>Courier New</vt:lpstr>
      <vt:lpstr>Times New Roman</vt:lpstr>
      <vt:lpstr>Office Theme</vt:lpstr>
      <vt:lpstr>The replanning of London after the Second World war</vt:lpstr>
      <vt:lpstr>PowerPoint Presentation</vt:lpstr>
      <vt:lpstr>PowerPoint Presentation</vt:lpstr>
      <vt:lpstr>PowerPoint Presentation</vt:lpstr>
      <vt:lpstr>PowerPoint Presentation</vt:lpstr>
      <vt:lpstr>The end of the war (almost)</vt:lpstr>
      <vt:lpstr>The end of the war</vt:lpstr>
      <vt:lpstr>Total war?</vt:lpstr>
      <vt:lpstr>The impact of the war</vt:lpstr>
      <vt:lpstr>PowerPoint Presentation</vt:lpstr>
      <vt:lpstr>(Remember the impact outside the UK, though)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opportunity?</vt:lpstr>
      <vt:lpstr>PowerPoint Presentation</vt:lpstr>
      <vt:lpstr>But war wasn’t the origin  of planning!</vt:lpstr>
      <vt:lpstr>But war wasn’t the origin  of planning!</vt:lpstr>
      <vt:lpstr>But war wasn’t the origin  of planning!</vt:lpstr>
      <vt:lpstr>But war wasn’t the origin  of planning!</vt:lpstr>
      <vt:lpstr>But war wasn’t the origin  of planning!</vt:lpstr>
      <vt:lpstr>But war wasn’t the origin  of planning!</vt:lpstr>
      <vt:lpstr>But war wasn’t the origin  of planning!</vt:lpstr>
      <vt:lpstr>The post-war future</vt:lpstr>
      <vt:lpstr>Who made the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communication</vt:lpstr>
      <vt:lpstr>Plan communication</vt:lpstr>
      <vt:lpstr>Plan communication</vt:lpstr>
      <vt:lpstr>Plan communication</vt:lpstr>
      <vt:lpstr>PowerPoint Presentation</vt:lpstr>
      <vt:lpstr>PowerPoint Presentation</vt:lpstr>
      <vt:lpstr>Plan communication</vt:lpstr>
      <vt:lpstr>Plan content – and how to get the message across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issues and examples of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example of bombed churches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rebuilding</vt:lpstr>
      <vt:lpstr>PowerPoint Presentation</vt:lpstr>
      <vt:lpstr>PowerPoint Presentation</vt:lpstr>
      <vt:lpstr>PowerPoint Presentation</vt:lpstr>
      <vt:lpstr>PowerPoint Presentation</vt:lpstr>
      <vt:lpstr>PowerPoint Presentation</vt:lpstr>
      <vt:lpstr>The end of the “reconstruction era”?</vt:lpstr>
      <vt:lpstr>The end of the “reconstruction era”?</vt:lpstr>
      <vt:lpstr>PowerPoint Presentation</vt:lpstr>
      <vt:lpstr>PowerPoint Presentation</vt:lpstr>
      <vt:lpstr>PowerPoint Presentation</vt:lpstr>
      <vt:lpstr>PowerPoint Presentation</vt:lpstr>
      <vt:lpstr>PowerPoint Presentation</vt:lpstr>
      <vt:lpstr>Conclusion: the impact of the London plans</vt:lpstr>
      <vt:lpstr>Conclusion: other issues</vt:lpstr>
      <vt:lpstr>Thank you.  Time for discussion and questions</vt:lpstr>
    </vt:vector>
  </TitlesOfParts>
  <Company>Birmingham City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rebuilding of postwar Britain: radical future or more of the same?</dc:title>
  <dc:creator>Peter Larkham</dc:creator>
  <cp:lastModifiedBy>Peter Larkham</cp:lastModifiedBy>
  <cp:revision>102</cp:revision>
  <dcterms:created xsi:type="dcterms:W3CDTF">2015-04-21T12:36:36Z</dcterms:created>
  <dcterms:modified xsi:type="dcterms:W3CDTF">2015-07-01T09:12:54Z</dcterms:modified>
</cp:coreProperties>
</file>