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551C-5C2E-4033-AE80-DB1DA4B300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BF4B-3477-4282-B416-35238CC472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CC0B-3C41-4F40-A7FE-5F7B724D6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49B-6871-4B1C-B375-28C008D3D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9B57-B9E5-405F-B280-72166A948BC3}" type="datetimeFigureOut">
              <a:rPr lang="en-US" smtClean="0"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2184-B4A3-4397-AB0A-D085EFDD1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8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jpeg"/><Relationship Id="rId5" Type="http://schemas.openxmlformats.org/officeDocument/2006/relationships/image" Target="../media/image34.jpeg"/><Relationship Id="rId10" Type="http://schemas.openxmlformats.org/officeDocument/2006/relationships/image" Target="../media/image102.jpeg"/><Relationship Id="rId4" Type="http://schemas.openxmlformats.org/officeDocument/2006/relationships/image" Target="../media/image99.jpeg"/><Relationship Id="rId9" Type="http://schemas.openxmlformats.org/officeDocument/2006/relationships/image" Target="../media/image10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Imports and exports in Tudor London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Ceramic studies</a:t>
            </a:r>
          </a:p>
        </p:txBody>
      </p:sp>
      <p:pic>
        <p:nvPicPr>
          <p:cNvPr id="34820" name="Picture 2" descr="E:\tudor ports titles\tudor-port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21531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heesesVanDijck1615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23850" y="549275"/>
            <a:ext cx="8424863" cy="575945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455988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Langerwehe stoneware</a:t>
            </a:r>
          </a:p>
        </p:txBody>
      </p:sp>
      <p:pic>
        <p:nvPicPr>
          <p:cNvPr id="45059" name="Picture 6" descr="6564lan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0884" t="5449" r="1804" b="7332"/>
          <a:stretch>
            <a:fillRect/>
          </a:stretch>
        </p:blipFill>
        <p:spPr>
          <a:xfrm>
            <a:off x="1187450" y="0"/>
            <a:ext cx="4573588" cy="6858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0"/>
            <a:ext cx="36830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Aachen/Raeren stoneware</a:t>
            </a:r>
          </a:p>
        </p:txBody>
      </p:sp>
      <p:pic>
        <p:nvPicPr>
          <p:cNvPr id="46083" name="Picture 5" descr="A1102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12000"/>
          </a:blip>
          <a:srcRect t="9976" b="11859"/>
          <a:stretch>
            <a:fillRect/>
          </a:stretch>
        </p:blipFill>
        <p:spPr>
          <a:xfrm>
            <a:off x="1476375" y="0"/>
            <a:ext cx="3179763" cy="3644900"/>
          </a:xfrm>
          <a:noFill/>
        </p:spPr>
      </p:pic>
      <p:pic>
        <p:nvPicPr>
          <p:cNvPr id="46084" name="Picture 7" descr="RAERdj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5435600" y="1196975"/>
            <a:ext cx="3257550" cy="4176713"/>
          </a:xfrm>
          <a:noFill/>
        </p:spPr>
      </p:pic>
      <p:pic>
        <p:nvPicPr>
          <p:cNvPr id="46085" name="Picture 8" descr="8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824288"/>
            <a:ext cx="4608513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5272088" y="6380163"/>
            <a:ext cx="173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Exeter Archaeology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breughel_wedding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contrast="-12000"/>
          </a:blip>
          <a:srcRect/>
          <a:stretch>
            <a:fillRect/>
          </a:stretch>
        </p:blipFill>
        <p:spPr>
          <a:xfrm>
            <a:off x="755650" y="560388"/>
            <a:ext cx="7704138" cy="5389562"/>
          </a:xfrm>
          <a:noFill/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879475" y="6064250"/>
            <a:ext cx="5084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Pieter Brueghel the Elder – Peasant Wedding (c 1568)</a:t>
            </a:r>
          </a:p>
          <a:p>
            <a:r>
              <a:rPr lang="en-GB" sz="1600" i="1"/>
              <a:t>Kunsthistorisches Museum, Vienna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6" descr="NN1539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6000"/>
          </a:blip>
          <a:srcRect t="4575" b="6464"/>
          <a:stretch>
            <a:fillRect/>
          </a:stretch>
        </p:blipFill>
        <p:spPr>
          <a:xfrm>
            <a:off x="5940425" y="3716338"/>
            <a:ext cx="2244725" cy="2997200"/>
          </a:xfrm>
          <a:noFill/>
        </p:spPr>
      </p:pic>
      <p:pic>
        <p:nvPicPr>
          <p:cNvPr id="48131" name="Picture 17" descr="589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12000" contrast="12000"/>
          </a:blip>
          <a:srcRect l="11002" t="9651" r="5011" b="11394"/>
          <a:stretch>
            <a:fillRect/>
          </a:stretch>
        </p:blipFill>
        <p:spPr>
          <a:xfrm>
            <a:off x="395288" y="3573463"/>
            <a:ext cx="2039937" cy="2879725"/>
          </a:xfrm>
          <a:noFill/>
        </p:spPr>
      </p:pic>
      <p:pic>
        <p:nvPicPr>
          <p:cNvPr id="48132" name="Picture 20" descr="A4536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lum bright="12000" contrast="12000"/>
          </a:blip>
          <a:srcRect t="9651" b="8055"/>
          <a:stretch>
            <a:fillRect/>
          </a:stretch>
        </p:blipFill>
        <p:spPr>
          <a:xfrm>
            <a:off x="2771775" y="3644900"/>
            <a:ext cx="2098675" cy="2592388"/>
          </a:xfrm>
          <a:noFill/>
        </p:spPr>
      </p:pic>
      <p:pic>
        <p:nvPicPr>
          <p:cNvPr id="48133" name="Picture 21" descr="25615"/>
          <p:cNvPicPr>
            <a:picLocks noChangeAspect="1" noChangeArrowheads="1"/>
          </p:cNvPicPr>
          <p:nvPr/>
        </p:nvPicPr>
        <p:blipFill>
          <a:blip r:embed="rId5" cstate="print">
            <a:lum bright="24000" contrast="18000"/>
          </a:blip>
          <a:srcRect l="6374" t="15465" r="902" b="4567"/>
          <a:stretch>
            <a:fillRect/>
          </a:stretch>
        </p:blipFill>
        <p:spPr bwMode="auto">
          <a:xfrm>
            <a:off x="1331913" y="549275"/>
            <a:ext cx="2114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3" descr="11dance"/>
          <p:cNvPicPr>
            <a:picLocks noChangeAspect="1" noChangeArrowheads="1"/>
          </p:cNvPicPr>
          <p:nvPr>
            <p:ph sz="quarter" idx="1"/>
          </p:nvPr>
        </p:nvPicPr>
        <p:blipFill>
          <a:blip r:embed="rId6" cstate="print">
            <a:lum bright="12000" contrast="6000"/>
          </a:blip>
          <a:srcRect/>
          <a:stretch>
            <a:fillRect/>
          </a:stretch>
        </p:blipFill>
        <p:spPr>
          <a:xfrm>
            <a:off x="4572000" y="333375"/>
            <a:ext cx="4162425" cy="3175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659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t="9976" b="10056"/>
          <a:stretch>
            <a:fillRect/>
          </a:stretch>
        </p:blipFill>
        <p:spPr>
          <a:xfrm>
            <a:off x="1871663" y="260350"/>
            <a:ext cx="5281612" cy="63373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 descr="A16846peasant danc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18000" contrast="18000"/>
          </a:blip>
          <a:srcRect t="6371" b="6410"/>
          <a:stretch>
            <a:fillRect/>
          </a:stretch>
        </p:blipFill>
        <p:spPr>
          <a:xfrm>
            <a:off x="179388" y="260350"/>
            <a:ext cx="3465512" cy="4537075"/>
          </a:xfrm>
          <a:noFill/>
        </p:spPr>
      </p:pic>
      <p:pic>
        <p:nvPicPr>
          <p:cNvPr id="50179" name="Picture 13" descr="Raeren2"/>
          <p:cNvPicPr>
            <a:picLocks noChangeAspect="1" noChangeArrowheads="1"/>
          </p:cNvPicPr>
          <p:nvPr/>
        </p:nvPicPr>
        <p:blipFill>
          <a:blip r:embed="rId3" cstate="print"/>
          <a:srcRect l="6380" t="8623" b="16069"/>
          <a:stretch>
            <a:fillRect/>
          </a:stretch>
        </p:blipFill>
        <p:spPr bwMode="auto">
          <a:xfrm>
            <a:off x="2987675" y="4068763"/>
            <a:ext cx="396081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5" descr="27_30_36electors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lum bright="12000" contrast="12000"/>
          </a:blip>
          <a:srcRect l="6134" t="13622" b="4607"/>
          <a:stretch>
            <a:fillRect/>
          </a:stretch>
        </p:blipFill>
        <p:spPr>
          <a:xfrm>
            <a:off x="5508625" y="260350"/>
            <a:ext cx="3317875" cy="4322763"/>
          </a:xfrm>
          <a:noFill/>
        </p:spPr>
      </p:pic>
      <p:sp>
        <p:nvSpPr>
          <p:cNvPr id="50181" name="Text Box 16"/>
          <p:cNvSpPr txBox="1">
            <a:spLocks noChangeArrowheads="1"/>
          </p:cNvSpPr>
          <p:nvPr/>
        </p:nvSpPr>
        <p:spPr bwMode="auto">
          <a:xfrm>
            <a:off x="7164388" y="5516563"/>
            <a:ext cx="1517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Found in Walbrook</a:t>
            </a:r>
          </a:p>
          <a:p>
            <a:r>
              <a:rPr lang="en-GB"/>
              <a:t>(WAO06)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ep2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2124075" y="0"/>
            <a:ext cx="7019925" cy="5378450"/>
          </a:xfrm>
          <a:noFill/>
        </p:spPr>
      </p:pic>
      <p:pic>
        <p:nvPicPr>
          <p:cNvPr id="51203" name="Picture 10" descr="KOLSjug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852738"/>
            <a:ext cx="2517775" cy="3382962"/>
          </a:xfrm>
          <a:noFill/>
        </p:spPr>
      </p:pic>
      <p:pic>
        <p:nvPicPr>
          <p:cNvPr id="51204" name="Picture 11" descr="A4930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4776" t="13622" r="5975" b="17308"/>
          <a:stretch>
            <a:fillRect/>
          </a:stretch>
        </p:blipFill>
        <p:spPr bwMode="auto">
          <a:xfrm>
            <a:off x="6873875" y="4221163"/>
            <a:ext cx="2270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040063" y="5773738"/>
            <a:ext cx="3255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Cologne stoneware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A10986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contrast="6000"/>
          </a:blip>
          <a:srcRect t="10336" b="6050"/>
          <a:stretch>
            <a:fillRect/>
          </a:stretch>
        </p:blipFill>
        <p:spPr>
          <a:xfrm>
            <a:off x="0" y="0"/>
            <a:ext cx="5464175" cy="6858000"/>
          </a:xfrm>
          <a:noFill/>
        </p:spPr>
      </p:pic>
      <p:pic>
        <p:nvPicPr>
          <p:cNvPr id="52227" name="Picture 6" descr="A16907KOLS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 b="9134"/>
          <a:stretch>
            <a:fillRect/>
          </a:stretch>
        </p:blipFill>
        <p:spPr bwMode="auto">
          <a:xfrm>
            <a:off x="6443663" y="188913"/>
            <a:ext cx="2324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7" descr="B33kol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8839" t="9976" r="6615" b="13702"/>
          <a:stretch>
            <a:fillRect/>
          </a:stretch>
        </p:blipFill>
        <p:spPr bwMode="auto">
          <a:xfrm>
            <a:off x="5651500" y="3429000"/>
            <a:ext cx="23383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59038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Frechen stoneware</a:t>
            </a:r>
          </a:p>
        </p:txBody>
      </p:sp>
      <p:pic>
        <p:nvPicPr>
          <p:cNvPr id="53251" name="Picture 6" descr="FRECbart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6763" y="0"/>
            <a:ext cx="4949825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londondetail aga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333375"/>
            <a:ext cx="5976938" cy="5745163"/>
          </a:xfrm>
          <a:noFill/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5364163" y="6237288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Agas copperplate map of 1553-9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6356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6000"/>
          </a:blip>
          <a:srcRect t="14452" b="6464"/>
          <a:stretch>
            <a:fillRect/>
          </a:stretch>
        </p:blipFill>
        <p:spPr>
          <a:xfrm>
            <a:off x="7938" y="0"/>
            <a:ext cx="4525962" cy="5373688"/>
          </a:xfrm>
          <a:noFill/>
        </p:spPr>
      </p:pic>
      <p:pic>
        <p:nvPicPr>
          <p:cNvPr id="54275" name="Picture 10" descr="633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 t="16183" b="4790"/>
          <a:stretch>
            <a:fillRect/>
          </a:stretch>
        </p:blipFill>
        <p:spPr>
          <a:xfrm>
            <a:off x="3995738" y="3933825"/>
            <a:ext cx="2306637" cy="2735263"/>
          </a:xfrm>
          <a:noFill/>
        </p:spPr>
      </p:pic>
      <p:pic>
        <p:nvPicPr>
          <p:cNvPr id="54276" name="Picture 11" descr="A430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lum bright="6000" contrast="6000"/>
          </a:blip>
          <a:srcRect b="8121"/>
          <a:stretch>
            <a:fillRect/>
          </a:stretch>
        </p:blipFill>
        <p:spPr>
          <a:xfrm>
            <a:off x="6011863" y="0"/>
            <a:ext cx="2870200" cy="3960813"/>
          </a:xfrm>
          <a:noFill/>
        </p:spPr>
      </p:pic>
      <p:pic>
        <p:nvPicPr>
          <p:cNvPr id="54277" name="Picture 14" descr="A1923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 t="22786" b="4790"/>
          <a:stretch>
            <a:fillRect/>
          </a:stretch>
        </p:blipFill>
        <p:spPr>
          <a:xfrm>
            <a:off x="6659563" y="4149725"/>
            <a:ext cx="2317750" cy="25193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en-GB" sz="2800" smtClean="0"/>
              <a:t>Werra slipware</a:t>
            </a:r>
          </a:p>
        </p:txBody>
      </p:sp>
      <p:pic>
        <p:nvPicPr>
          <p:cNvPr id="55299" name="Picture 6" descr="654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23850" y="765175"/>
            <a:ext cx="8497888" cy="5665788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Weser slipware</a:t>
            </a:r>
          </a:p>
        </p:txBody>
      </p:sp>
      <p:pic>
        <p:nvPicPr>
          <p:cNvPr id="56323" name="Picture 7" descr="WES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024188" y="2693988"/>
            <a:ext cx="5868987" cy="3992562"/>
          </a:xfrm>
          <a:noFill/>
        </p:spPr>
      </p:pic>
      <p:pic>
        <p:nvPicPr>
          <p:cNvPr id="56324" name="Picture 8" descr="88_36_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 t="9846" b="15271"/>
          <a:stretch>
            <a:fillRect/>
          </a:stretch>
        </p:blipFill>
        <p:spPr>
          <a:xfrm>
            <a:off x="684213" y="188913"/>
            <a:ext cx="4535487" cy="2263775"/>
          </a:xfrm>
          <a:noFill/>
        </p:spPr>
      </p:pic>
      <p:pic>
        <p:nvPicPr>
          <p:cNvPr id="56325" name="Picture 9" descr="34_279_2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l="14552" t="15465" r="14491" b="4567"/>
          <a:stretch>
            <a:fillRect/>
          </a:stretch>
        </p:blipFill>
        <p:spPr bwMode="auto">
          <a:xfrm>
            <a:off x="250825" y="2060575"/>
            <a:ext cx="2511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508625" y="549275"/>
            <a:ext cx="33337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smtClean="0"/>
              <a:t>German lead-glazed earthenwares and Harmon Raignold, an immigrant potter</a:t>
            </a:r>
          </a:p>
        </p:txBody>
      </p:sp>
      <p:pic>
        <p:nvPicPr>
          <p:cNvPr id="57347" name="Picture 10" descr="P40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lum bright="18000" contrast="6000"/>
          </a:blip>
          <a:srcRect b="14307"/>
          <a:stretch>
            <a:fillRect/>
          </a:stretch>
        </p:blipFill>
        <p:spPr>
          <a:xfrm>
            <a:off x="3059113" y="2708275"/>
            <a:ext cx="2592387" cy="1674813"/>
          </a:xfrm>
          <a:noFill/>
        </p:spPr>
      </p:pic>
      <p:pic>
        <p:nvPicPr>
          <p:cNvPr id="57348" name="Picture 11" descr="24863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bright="18000" contrast="12000"/>
          </a:blip>
          <a:srcRect t="22786" b="8055"/>
          <a:stretch>
            <a:fillRect/>
          </a:stretch>
        </p:blipFill>
        <p:spPr>
          <a:xfrm>
            <a:off x="179388" y="3357563"/>
            <a:ext cx="2773362" cy="2879725"/>
          </a:xfrm>
          <a:noFill/>
        </p:spPr>
      </p:pic>
      <p:pic>
        <p:nvPicPr>
          <p:cNvPr id="57349" name="Picture 12" descr="Hafner1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2420938"/>
            <a:ext cx="3130550" cy="3600450"/>
          </a:xfrm>
          <a:noFill/>
        </p:spPr>
      </p:pic>
      <p:pic>
        <p:nvPicPr>
          <p:cNvPr id="57350" name="Picture 14" descr="Duisburgporr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1628775"/>
            <a:ext cx="2305050" cy="1241425"/>
          </a:xfrm>
          <a:noFill/>
        </p:spPr>
      </p:pic>
      <p:pic>
        <p:nvPicPr>
          <p:cNvPr id="57351" name="Picture 15" descr="Duisburgtp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941888"/>
            <a:ext cx="22923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6" descr="Duisburgdis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60350"/>
            <a:ext cx="37449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7" descr="Fig 115n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908050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2601913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Ceramic tile stoves</a:t>
            </a:r>
          </a:p>
        </p:txBody>
      </p:sp>
      <p:pic>
        <p:nvPicPr>
          <p:cNvPr id="58371" name="Picture 9" descr="stov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2389188" cy="3357562"/>
          </a:xfrm>
          <a:noFill/>
        </p:spPr>
      </p:pic>
      <p:pic>
        <p:nvPicPr>
          <p:cNvPr id="58372" name="Picture 10" descr="713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12000"/>
          </a:blip>
          <a:srcRect t="8173" r="6615" b="19151"/>
          <a:stretch>
            <a:fillRect/>
          </a:stretch>
        </p:blipFill>
        <p:spPr>
          <a:xfrm>
            <a:off x="5591175" y="0"/>
            <a:ext cx="3552825" cy="4149725"/>
          </a:xfrm>
          <a:noFill/>
        </p:spPr>
      </p:pic>
      <p:pic>
        <p:nvPicPr>
          <p:cNvPr id="58373" name="Picture 14" descr="7131"/>
          <p:cNvPicPr>
            <a:picLocks noChangeAspect="1" noChangeArrowheads="1"/>
          </p:cNvPicPr>
          <p:nvPr/>
        </p:nvPicPr>
        <p:blipFill>
          <a:blip r:embed="rId4" cstate="print"/>
          <a:srcRect l="2252" b="22948"/>
          <a:stretch>
            <a:fillRect/>
          </a:stretch>
        </p:blipFill>
        <p:spPr bwMode="auto">
          <a:xfrm>
            <a:off x="6372225" y="4292600"/>
            <a:ext cx="24479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5" descr="11355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 t="6314" b="24529"/>
          <a:stretch>
            <a:fillRect/>
          </a:stretch>
        </p:blipFill>
        <p:spPr bwMode="auto">
          <a:xfrm>
            <a:off x="2771775" y="908050"/>
            <a:ext cx="26352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6" descr="83_463_34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t="1308" b="19608"/>
          <a:stretch>
            <a:fillRect/>
          </a:stretch>
        </p:blipFill>
        <p:spPr bwMode="auto">
          <a:xfrm>
            <a:off x="2195513" y="4457700"/>
            <a:ext cx="38163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aertsen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2000"/>
          </a:blip>
          <a:srcRect t="45918" r="66313"/>
          <a:stretch>
            <a:fillRect/>
          </a:stretch>
        </p:blipFill>
        <p:spPr>
          <a:xfrm>
            <a:off x="4356100" y="404813"/>
            <a:ext cx="4594225" cy="4868862"/>
          </a:xfrm>
          <a:noFill/>
        </p:spPr>
      </p:pic>
      <p:pic>
        <p:nvPicPr>
          <p:cNvPr id="59395" name="Picture 8" descr="61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12000"/>
          </a:blip>
          <a:srcRect t="5971" b="8385"/>
          <a:stretch>
            <a:fillRect/>
          </a:stretch>
        </p:blipFill>
        <p:spPr>
          <a:xfrm>
            <a:off x="250825" y="3357563"/>
            <a:ext cx="4291013" cy="3290887"/>
          </a:xfrm>
          <a:noFill/>
        </p:spPr>
      </p:pic>
      <p:pic>
        <p:nvPicPr>
          <p:cNvPr id="59396" name="Picture 9" descr="37_194_15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 b="8995"/>
          <a:stretch>
            <a:fillRect/>
          </a:stretch>
        </p:blipFill>
        <p:spPr bwMode="auto">
          <a:xfrm>
            <a:off x="611188" y="836613"/>
            <a:ext cx="33131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5076825" y="5445125"/>
            <a:ext cx="324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Pieter Aertsen: Christ and the </a:t>
            </a:r>
          </a:p>
          <a:p>
            <a:r>
              <a:rPr lang="en-GB"/>
              <a:t>Adulteress (1559)</a:t>
            </a:r>
          </a:p>
        </p:txBody>
      </p:sp>
      <p:sp>
        <p:nvSpPr>
          <p:cNvPr id="59398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4027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Low Countries redwares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 descr="Beuckelaer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6000"/>
          </a:blip>
          <a:srcRect r="37386"/>
          <a:stretch>
            <a:fillRect/>
          </a:stretch>
        </p:blipFill>
        <p:spPr>
          <a:xfrm>
            <a:off x="3132138" y="188913"/>
            <a:ext cx="5794375" cy="6453187"/>
          </a:xfrm>
          <a:noFill/>
        </p:spPr>
      </p:pic>
      <p:sp>
        <p:nvSpPr>
          <p:cNvPr id="60419" name="Text Box 12"/>
          <p:cNvSpPr txBox="1">
            <a:spLocks noChangeArrowheads="1"/>
          </p:cNvSpPr>
          <p:nvPr/>
        </p:nvSpPr>
        <p:spPr bwMode="auto">
          <a:xfrm>
            <a:off x="250825" y="4797425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Joachim Buckelaer: Christ in the House of Martha and Mary (1565) </a:t>
            </a:r>
          </a:p>
        </p:txBody>
      </p:sp>
      <p:sp>
        <p:nvSpPr>
          <p:cNvPr id="60420" name="Text Box 13"/>
          <p:cNvSpPr txBox="1">
            <a:spLocks noChangeArrowheads="1"/>
          </p:cNvSpPr>
          <p:nvPr/>
        </p:nvSpPr>
        <p:spPr bwMode="auto">
          <a:xfrm>
            <a:off x="303213" y="35242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Slip-coated bowl</a:t>
            </a:r>
          </a:p>
        </p:txBody>
      </p:sp>
      <p:sp>
        <p:nvSpPr>
          <p:cNvPr id="60421" name="Line 14"/>
          <p:cNvSpPr>
            <a:spLocks noChangeShapeType="1"/>
          </p:cNvSpPr>
          <p:nvPr/>
        </p:nvSpPr>
        <p:spPr bwMode="auto">
          <a:xfrm>
            <a:off x="2124075" y="549275"/>
            <a:ext cx="8636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0422" name="Picture 15" descr="29_163_30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t="24519" b="8253"/>
          <a:stretch>
            <a:fillRect/>
          </a:stretch>
        </p:blipFill>
        <p:spPr bwMode="auto">
          <a:xfrm>
            <a:off x="179388" y="1628775"/>
            <a:ext cx="2781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9"/>
          <p:cNvSpPr txBox="1">
            <a:spLocks noChangeArrowheads="1"/>
          </p:cNvSpPr>
          <p:nvPr/>
        </p:nvSpPr>
        <p:spPr bwMode="auto">
          <a:xfrm>
            <a:off x="5435600" y="5942013"/>
            <a:ext cx="2324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Regis House, King William Street (KWS94)</a:t>
            </a:r>
          </a:p>
        </p:txBody>
      </p:sp>
      <p:pic>
        <p:nvPicPr>
          <p:cNvPr id="61443" name="Picture 12" descr="regishousejug kws9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6271" t="9052" r="5682" b="5902"/>
          <a:stretch>
            <a:fillRect/>
          </a:stretch>
        </p:blipFill>
        <p:spPr>
          <a:xfrm>
            <a:off x="611188" y="0"/>
            <a:ext cx="4741862" cy="6858000"/>
          </a:xfrm>
          <a:noFill/>
        </p:spPr>
      </p:pic>
      <p:pic>
        <p:nvPicPr>
          <p:cNvPr id="61444" name="Picture 13" descr="PCO06 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92150"/>
            <a:ext cx="3206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1770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2000"/>
          </a:blip>
          <a:srcRect b="13702"/>
          <a:stretch>
            <a:fillRect/>
          </a:stretch>
        </p:blipFill>
        <p:spPr>
          <a:xfrm>
            <a:off x="0" y="0"/>
            <a:ext cx="3486150" cy="3959225"/>
          </a:xfrm>
          <a:noFill/>
        </p:spPr>
      </p:pic>
      <p:pic>
        <p:nvPicPr>
          <p:cNvPr id="62467" name="Picture 12" descr="603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18000" contrast="18000"/>
          </a:blip>
          <a:srcRect l="8839" t="15425" b="4607"/>
          <a:stretch>
            <a:fillRect/>
          </a:stretch>
        </p:blipFill>
        <p:spPr>
          <a:xfrm>
            <a:off x="5173663" y="0"/>
            <a:ext cx="3970337" cy="5229225"/>
          </a:xfrm>
          <a:noFill/>
        </p:spPr>
      </p:pic>
      <p:pic>
        <p:nvPicPr>
          <p:cNvPr id="62468" name="Picture 13" descr="6927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 t="10336" b="24239"/>
          <a:stretch>
            <a:fillRect/>
          </a:stretch>
        </p:blipFill>
        <p:spPr bwMode="auto">
          <a:xfrm>
            <a:off x="2411413" y="3676650"/>
            <a:ext cx="32400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3313112" cy="1268413"/>
          </a:xfrm>
        </p:spPr>
        <p:txBody>
          <a:bodyPr/>
          <a:lstStyle/>
          <a:p>
            <a:pPr eaLnBrk="1" hangingPunct="1"/>
            <a:r>
              <a:rPr lang="en-GB" sz="2800" smtClean="0"/>
              <a:t>France - pottery of the Beauvaisis</a:t>
            </a:r>
          </a:p>
        </p:txBody>
      </p:sp>
      <p:pic>
        <p:nvPicPr>
          <p:cNvPr id="63491" name="Picture 10" descr="A26680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lum bright="24000" contrast="24000"/>
          </a:blip>
          <a:srcRect t="9164" b="15509"/>
          <a:stretch>
            <a:fillRect/>
          </a:stretch>
        </p:blipFill>
        <p:spPr>
          <a:xfrm>
            <a:off x="179388" y="1412875"/>
            <a:ext cx="4467225" cy="2374900"/>
          </a:xfrm>
          <a:noFill/>
        </p:spPr>
      </p:pic>
      <p:pic>
        <p:nvPicPr>
          <p:cNvPr id="63492" name="Picture 12" descr="BEAY exeter fore st e16c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lum bright="6000"/>
          </a:blip>
          <a:srcRect l="7211" t="12732" b="2946"/>
          <a:stretch>
            <a:fillRect/>
          </a:stretch>
        </p:blipFill>
        <p:spPr>
          <a:xfrm>
            <a:off x="4787900" y="692150"/>
            <a:ext cx="4087813" cy="5616575"/>
          </a:xfrm>
          <a:noFill/>
        </p:spPr>
      </p:pic>
      <p:pic>
        <p:nvPicPr>
          <p:cNvPr id="63493" name="Picture 15" descr="5863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lum bright="12000" contrast="24000"/>
          </a:blip>
          <a:srcRect l="9924" t="19753" b="11111"/>
          <a:stretch>
            <a:fillRect/>
          </a:stretch>
        </p:blipFill>
        <p:spPr>
          <a:xfrm>
            <a:off x="1692275" y="2924175"/>
            <a:ext cx="2841625" cy="3194050"/>
          </a:xfrm>
          <a:noFill/>
        </p:spPr>
      </p:pic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4840288" y="632936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Exeter Archaeology, found in Fore St</a:t>
            </a:r>
          </a:p>
        </p:txBody>
      </p: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1476375" y="6184900"/>
            <a:ext cx="3587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Surrey-Hampshire border ware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map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549275"/>
            <a:ext cx="5883275" cy="5851525"/>
          </a:xfrm>
          <a:noFill/>
        </p:spPr>
      </p:pic>
      <p:pic>
        <p:nvPicPr>
          <p:cNvPr id="36867" name="Picture 6" descr="A14750"/>
          <p:cNvPicPr>
            <a:picLocks noChangeAspect="1" noChangeArrowheads="1"/>
          </p:cNvPicPr>
          <p:nvPr/>
        </p:nvPicPr>
        <p:blipFill>
          <a:blip r:embed="rId3" cstate="print"/>
          <a:srcRect l="9140" t="33653" r="9081" b="8214"/>
          <a:stretch>
            <a:fillRect/>
          </a:stretch>
        </p:blipFill>
        <p:spPr bwMode="auto">
          <a:xfrm>
            <a:off x="7092950" y="2205038"/>
            <a:ext cx="18224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29_163_30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t="24559" b="10016"/>
          <a:stretch>
            <a:fillRect/>
          </a:stretch>
        </p:blipFill>
        <p:spPr bwMode="auto">
          <a:xfrm>
            <a:off x="6804025" y="188913"/>
            <a:ext cx="17510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24649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t="13661" b="19110"/>
          <a:stretch>
            <a:fillRect/>
          </a:stretch>
        </p:blipFill>
        <p:spPr bwMode="auto">
          <a:xfrm>
            <a:off x="6877050" y="4724400"/>
            <a:ext cx="18986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NN16115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l="3787" t="17308" r="2612"/>
          <a:stretch>
            <a:fillRect/>
          </a:stretch>
        </p:blipFill>
        <p:spPr bwMode="auto">
          <a:xfrm>
            <a:off x="250825" y="3933825"/>
            <a:ext cx="23764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5806"/>
          <p:cNvPicPr>
            <a:picLocks noChangeAspect="1" noChangeArrowheads="1"/>
          </p:cNvPicPr>
          <p:nvPr/>
        </p:nvPicPr>
        <p:blipFill>
          <a:blip r:embed="rId7" cstate="print"/>
          <a:srcRect b="11819"/>
          <a:stretch>
            <a:fillRect/>
          </a:stretch>
        </p:blipFill>
        <p:spPr bwMode="auto">
          <a:xfrm>
            <a:off x="323850" y="1484313"/>
            <a:ext cx="20050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Beauvais </a:t>
            </a:r>
            <a:r>
              <a:rPr lang="en-GB" sz="2800" i="1" smtClean="0"/>
              <a:t>sgraffito</a:t>
            </a:r>
          </a:p>
        </p:txBody>
      </p:sp>
      <p:pic>
        <p:nvPicPr>
          <p:cNvPr id="64515" name="Picture 9" descr="BEAU Exeter fore st e16c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r="7487" b="5507"/>
          <a:stretch>
            <a:fillRect/>
          </a:stretch>
        </p:blipFill>
        <p:spPr>
          <a:xfrm>
            <a:off x="4284663" y="0"/>
            <a:ext cx="4498975" cy="6858000"/>
          </a:xfrm>
          <a:noFill/>
        </p:spPr>
      </p:pic>
      <p:sp>
        <p:nvSpPr>
          <p:cNvPr id="64516" name="Text Box 10"/>
          <p:cNvSpPr txBox="1">
            <a:spLocks noChangeArrowheads="1"/>
          </p:cNvSpPr>
          <p:nvPr/>
        </p:nvSpPr>
        <p:spPr bwMode="auto">
          <a:xfrm>
            <a:off x="395288" y="6332538"/>
            <a:ext cx="351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Exeter Archaeology, found in Fore 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GB" sz="2800" smtClean="0"/>
              <a:t>Martincamp-type ware</a:t>
            </a:r>
          </a:p>
        </p:txBody>
      </p:sp>
      <p:pic>
        <p:nvPicPr>
          <p:cNvPr id="65539" name="Picture 6" descr="5805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182" b="11859"/>
          <a:stretch>
            <a:fillRect/>
          </a:stretch>
        </p:blipFill>
        <p:spPr>
          <a:xfrm>
            <a:off x="395288" y="981075"/>
            <a:ext cx="8280400" cy="51308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475162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Pottery of the Saintonge</a:t>
            </a:r>
          </a:p>
        </p:txBody>
      </p:sp>
      <p:pic>
        <p:nvPicPr>
          <p:cNvPr id="66563" name="Picture 7" descr="86_252_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18000"/>
          </a:blip>
          <a:srcRect l="5228" b="17232"/>
          <a:stretch>
            <a:fillRect/>
          </a:stretch>
        </p:blipFill>
        <p:spPr>
          <a:xfrm>
            <a:off x="323850" y="1517650"/>
            <a:ext cx="6273800" cy="4760913"/>
          </a:xfrm>
          <a:noFill/>
        </p:spPr>
      </p:pic>
      <p:pic>
        <p:nvPicPr>
          <p:cNvPr id="66564" name="Picture 8" descr="Exter SAIP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6300788" y="260350"/>
            <a:ext cx="2305050" cy="352742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2962275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Palissy-type ware</a:t>
            </a:r>
          </a:p>
        </p:txBody>
      </p:sp>
      <p:pic>
        <p:nvPicPr>
          <p:cNvPr id="67587" name="Picture 8" descr="palissyMetMusue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0" y="2193925"/>
            <a:ext cx="6156325" cy="4606925"/>
          </a:xfrm>
          <a:noFill/>
        </p:spPr>
      </p:pic>
      <p:pic>
        <p:nvPicPr>
          <p:cNvPr id="67588" name="Picture 10" descr="palissy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7550" y="0"/>
            <a:ext cx="3346450" cy="3309938"/>
          </a:xfrm>
          <a:noFill/>
        </p:spPr>
      </p:pic>
      <p:sp>
        <p:nvSpPr>
          <p:cNvPr id="67589" name="Text Box 11"/>
          <p:cNvSpPr txBox="1">
            <a:spLocks noChangeArrowheads="1"/>
          </p:cNvSpPr>
          <p:nvPr/>
        </p:nvSpPr>
        <p:spPr bwMode="auto">
          <a:xfrm>
            <a:off x="6280150" y="6040438"/>
            <a:ext cx="269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Metropolitan Museum of </a:t>
            </a:r>
          </a:p>
          <a:p>
            <a:r>
              <a:rPr lang="en-GB"/>
              <a:t>Art, New York</a:t>
            </a:r>
          </a:p>
        </p:txBody>
      </p:sp>
      <p:sp>
        <p:nvSpPr>
          <p:cNvPr id="67590" name="Text Box 12"/>
          <p:cNvSpPr txBox="1">
            <a:spLocks noChangeArrowheads="1"/>
          </p:cNvSpPr>
          <p:nvPr/>
        </p:nvSpPr>
        <p:spPr bwMode="auto">
          <a:xfrm>
            <a:off x="6424613" y="3305175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Found at Blackfriars</a:t>
            </a:r>
          </a:p>
          <a:p>
            <a:r>
              <a:rPr lang="en-GB"/>
              <a:t>(VAL88)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4032250" cy="76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smtClean="0"/>
              <a:t>Italian imports - Ligurian and Montelupo maiolica</a:t>
            </a:r>
          </a:p>
        </p:txBody>
      </p:sp>
      <p:pic>
        <p:nvPicPr>
          <p:cNvPr id="68611" name="Picture 7" descr="1519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 b="20953"/>
          <a:stretch>
            <a:fillRect/>
          </a:stretch>
        </p:blipFill>
        <p:spPr>
          <a:xfrm>
            <a:off x="5707063" y="0"/>
            <a:ext cx="3436937" cy="4076700"/>
          </a:xfrm>
          <a:noFill/>
        </p:spPr>
      </p:pic>
      <p:pic>
        <p:nvPicPr>
          <p:cNvPr id="68612" name="Picture 8" descr="2464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 t="9094" b="19151"/>
          <a:stretch>
            <a:fillRect/>
          </a:stretch>
        </p:blipFill>
        <p:spPr>
          <a:xfrm>
            <a:off x="179388" y="1196975"/>
            <a:ext cx="4814887" cy="5184775"/>
          </a:xfrm>
          <a:noFill/>
        </p:spPr>
      </p:pic>
      <p:pic>
        <p:nvPicPr>
          <p:cNvPr id="68613" name="Picture 9" descr="12015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t="9976" b="24599"/>
          <a:stretch>
            <a:fillRect/>
          </a:stretch>
        </p:blipFill>
        <p:spPr bwMode="auto">
          <a:xfrm>
            <a:off x="4787900" y="3644900"/>
            <a:ext cx="30956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1" descr="GeffryeTudo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6000"/>
          </a:blip>
          <a:srcRect l="5815" r="13770"/>
          <a:stretch>
            <a:fillRect/>
          </a:stretch>
        </p:blipFill>
        <p:spPr>
          <a:xfrm>
            <a:off x="5148263" y="0"/>
            <a:ext cx="3995737" cy="3725863"/>
          </a:xfrm>
          <a:noFill/>
        </p:spPr>
      </p:pic>
      <p:sp>
        <p:nvSpPr>
          <p:cNvPr id="69635" name="Text Box 12"/>
          <p:cNvSpPr txBox="1">
            <a:spLocks noChangeArrowheads="1"/>
          </p:cNvSpPr>
          <p:nvPr/>
        </p:nvSpPr>
        <p:spPr bwMode="auto">
          <a:xfrm>
            <a:off x="7270750" y="3813175"/>
            <a:ext cx="168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Geffrye Museum</a:t>
            </a:r>
          </a:p>
        </p:txBody>
      </p:sp>
      <p:pic>
        <p:nvPicPr>
          <p:cNvPr id="69636" name="Picture 14" descr="NN2115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t="5449" b="18230"/>
          <a:stretch>
            <a:fillRect/>
          </a:stretch>
        </p:blipFill>
        <p:spPr>
          <a:xfrm>
            <a:off x="0" y="0"/>
            <a:ext cx="3983038" cy="4564063"/>
          </a:xfrm>
          <a:noFill/>
        </p:spPr>
      </p:pic>
      <p:pic>
        <p:nvPicPr>
          <p:cNvPr id="69637" name="Picture 15" descr="ed3manorre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860800"/>
            <a:ext cx="40322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908175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Deruta maiolica</a:t>
            </a:r>
          </a:p>
        </p:txBody>
      </p:sp>
      <p:pic>
        <p:nvPicPr>
          <p:cNvPr id="70659" name="Picture 6" descr="654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12000" contrast="6000"/>
          </a:blip>
          <a:srcRect t="22716" b="11859"/>
          <a:stretch>
            <a:fillRect/>
          </a:stretch>
        </p:blipFill>
        <p:spPr>
          <a:xfrm>
            <a:off x="2087563" y="-71438"/>
            <a:ext cx="7056437" cy="6929438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3743325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Spain – Valencian lustrewares</a:t>
            </a:r>
          </a:p>
        </p:txBody>
      </p:sp>
      <p:pic>
        <p:nvPicPr>
          <p:cNvPr id="71683" name="Picture 7" descr="VAL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6000"/>
          </a:blip>
          <a:srcRect b="17308"/>
          <a:stretch>
            <a:fillRect/>
          </a:stretch>
        </p:blipFill>
        <p:spPr>
          <a:xfrm>
            <a:off x="6011863" y="2924175"/>
            <a:ext cx="2613025" cy="3241675"/>
          </a:xfrm>
          <a:noFill/>
        </p:spPr>
      </p:pic>
      <p:pic>
        <p:nvPicPr>
          <p:cNvPr id="71684" name="Picture 13" descr="A20334and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lum contrast="6000"/>
          </a:blip>
          <a:srcRect b="11394"/>
          <a:stretch>
            <a:fillRect/>
          </a:stretch>
        </p:blipFill>
        <p:spPr>
          <a:xfrm>
            <a:off x="5076825" y="476250"/>
            <a:ext cx="3281363" cy="1938338"/>
          </a:xfrm>
          <a:noFill/>
        </p:spPr>
      </p:pic>
      <p:pic>
        <p:nvPicPr>
          <p:cNvPr id="71685" name="Picture 14" descr="19601028"/>
          <p:cNvPicPr>
            <a:picLocks noChangeAspect="1" noChangeArrowheads="1"/>
          </p:cNvPicPr>
          <p:nvPr/>
        </p:nvPicPr>
        <p:blipFill>
          <a:blip r:embed="rId4" cstate="print"/>
          <a:srcRect b="14441"/>
          <a:stretch>
            <a:fillRect/>
          </a:stretch>
        </p:blipFill>
        <p:spPr bwMode="auto">
          <a:xfrm>
            <a:off x="468313" y="3933825"/>
            <a:ext cx="2733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15" descr="19601023"/>
          <p:cNvPicPr>
            <a:picLocks noChangeAspect="1" noChangeArrowheads="1"/>
          </p:cNvPicPr>
          <p:nvPr/>
        </p:nvPicPr>
        <p:blipFill>
          <a:blip r:embed="rId5" cstate="print"/>
          <a:srcRect b="11601"/>
          <a:stretch>
            <a:fillRect/>
          </a:stretch>
        </p:blipFill>
        <p:spPr bwMode="auto">
          <a:xfrm>
            <a:off x="1763713" y="1341438"/>
            <a:ext cx="2952750" cy="26908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</p:pic>
      <p:pic>
        <p:nvPicPr>
          <p:cNvPr id="71687" name="Picture 16" descr="19601027"/>
          <p:cNvPicPr>
            <a:picLocks noChangeAspect="1" noChangeArrowheads="1"/>
          </p:cNvPicPr>
          <p:nvPr/>
        </p:nvPicPr>
        <p:blipFill>
          <a:blip r:embed="rId6" cstate="print"/>
          <a:srcRect b="17647"/>
          <a:stretch>
            <a:fillRect/>
          </a:stretch>
        </p:blipFill>
        <p:spPr bwMode="auto">
          <a:xfrm>
            <a:off x="2916238" y="4797425"/>
            <a:ext cx="2851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3106738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Plain Spanish tin-glazed ware</a:t>
            </a:r>
          </a:p>
        </p:txBody>
      </p:sp>
      <p:pic>
        <p:nvPicPr>
          <p:cNvPr id="72707" name="Picture 7" descr="COLP exeter paul s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6450" y="0"/>
            <a:ext cx="4527550" cy="6858000"/>
          </a:xfrm>
          <a:noFill/>
        </p:spPr>
      </p:pic>
      <p:sp>
        <p:nvSpPr>
          <p:cNvPr id="72708" name="Text Box 8"/>
          <p:cNvSpPr txBox="1">
            <a:spLocks noChangeArrowheads="1"/>
          </p:cNvSpPr>
          <p:nvPr/>
        </p:nvSpPr>
        <p:spPr bwMode="auto">
          <a:xfrm>
            <a:off x="1331913" y="5949950"/>
            <a:ext cx="311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Exeter Archaeology, found in</a:t>
            </a:r>
          </a:p>
          <a:p>
            <a:r>
              <a:rPr lang="en-GB"/>
              <a:t>Paul Street</a:t>
            </a:r>
          </a:p>
        </p:txBody>
      </p:sp>
      <p:pic>
        <p:nvPicPr>
          <p:cNvPr id="72709" name="Picture 9" descr="NN18437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3824" t="12700" r="5597" b="15465"/>
          <a:stretch>
            <a:fillRect/>
          </a:stretch>
        </p:blipFill>
        <p:spPr bwMode="auto">
          <a:xfrm>
            <a:off x="395288" y="1773238"/>
            <a:ext cx="38893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 descr="NN1611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6443663" cy="4200525"/>
          </a:xfrm>
          <a:noFill/>
        </p:spPr>
      </p:pic>
      <p:pic>
        <p:nvPicPr>
          <p:cNvPr id="73731" name="Picture 8" descr="0201vel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6200775" y="2636838"/>
            <a:ext cx="2943225" cy="3933825"/>
          </a:xfrm>
          <a:noFill/>
        </p:spPr>
      </p:pic>
      <p:sp>
        <p:nvSpPr>
          <p:cNvPr id="73732" name="Text Box 9"/>
          <p:cNvSpPr txBox="1">
            <a:spLocks noChangeArrowheads="1"/>
          </p:cNvSpPr>
          <p:nvPr/>
        </p:nvSpPr>
        <p:spPr bwMode="auto">
          <a:xfrm>
            <a:off x="2627313" y="6045200"/>
            <a:ext cx="296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Vel</a:t>
            </a:r>
            <a:r>
              <a:rPr lang="en-US" sz="1600">
                <a:cs typeface="Arial" charset="0"/>
              </a:rPr>
              <a:t>á</a:t>
            </a:r>
            <a:r>
              <a:rPr lang="en-GB" sz="1600"/>
              <a:t>zquez: The Waterseller of </a:t>
            </a:r>
          </a:p>
          <a:p>
            <a:r>
              <a:rPr lang="en-GB" sz="1600"/>
              <a:t>Seville (1623)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3024187" cy="1425575"/>
          </a:xfrm>
        </p:spPr>
        <p:txBody>
          <a:bodyPr/>
          <a:lstStyle/>
          <a:p>
            <a:pPr eaLnBrk="1" hangingPunct="1"/>
            <a:r>
              <a:rPr lang="en-GB" sz="2800" smtClean="0"/>
              <a:t>The Hanseatic League in London</a:t>
            </a:r>
          </a:p>
        </p:txBody>
      </p:sp>
      <p:pic>
        <p:nvPicPr>
          <p:cNvPr id="37891" name="Picture 12" descr="500px-Portrait_of_Georg_Gisze%2C_by_Hans_Holbein_the_Young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3419475" y="0"/>
            <a:ext cx="5724525" cy="6858000"/>
          </a:xfrm>
          <a:noFill/>
        </p:spPr>
      </p:pic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179388" y="5373688"/>
            <a:ext cx="33131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Hans Holbein the Younger: Portrait of the merchant </a:t>
            </a:r>
          </a:p>
          <a:p>
            <a:r>
              <a:rPr lang="en-GB" sz="1600"/>
              <a:t>Georg Gisze, 1532 (Berlin State Museums)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5903912" cy="765175"/>
          </a:xfrm>
        </p:spPr>
        <p:txBody>
          <a:bodyPr/>
          <a:lstStyle/>
          <a:p>
            <a:pPr eaLnBrk="1" hangingPunct="1"/>
            <a:r>
              <a:rPr lang="en-GB" sz="2800" smtClean="0"/>
              <a:t>Chinese late Ming porcelain</a:t>
            </a:r>
          </a:p>
        </p:txBody>
      </p:sp>
      <p:pic>
        <p:nvPicPr>
          <p:cNvPr id="74755" name="Picture 10" descr="WATSON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971550" y="776288"/>
            <a:ext cx="6913563" cy="5834062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breadconFlegel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0"/>
            <a:ext cx="5383212" cy="68580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Monotype Corsiva" pitchFamily="66" charset="0"/>
              </a:rPr>
              <a:t>Riches from around the world</a:t>
            </a:r>
          </a:p>
        </p:txBody>
      </p:sp>
      <p:pic>
        <p:nvPicPr>
          <p:cNvPr id="76803" name="Picture 9" descr="34_285_1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6000"/>
          </a:blip>
          <a:srcRect l="14940" r="10905" b="7770"/>
          <a:stretch>
            <a:fillRect/>
          </a:stretch>
        </p:blipFill>
        <p:spPr>
          <a:xfrm>
            <a:off x="4572000" y="692150"/>
            <a:ext cx="1541463" cy="2879725"/>
          </a:xfrm>
          <a:noFill/>
        </p:spPr>
      </p:pic>
      <p:pic>
        <p:nvPicPr>
          <p:cNvPr id="76804" name="Picture 10" descr="580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 b="9732"/>
          <a:stretch>
            <a:fillRect/>
          </a:stretch>
        </p:blipFill>
        <p:spPr>
          <a:xfrm>
            <a:off x="250825" y="2492375"/>
            <a:ext cx="2451100" cy="1973263"/>
          </a:xfrm>
          <a:noFill/>
        </p:spPr>
      </p:pic>
      <p:pic>
        <p:nvPicPr>
          <p:cNvPr id="76805" name="Picture 12" descr="WESE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>
          <a:xfrm>
            <a:off x="3708400" y="4365625"/>
            <a:ext cx="2520950" cy="1714500"/>
          </a:xfrm>
          <a:noFill/>
        </p:spPr>
      </p:pic>
      <p:pic>
        <p:nvPicPr>
          <p:cNvPr id="76806" name="Picture 13" descr="6591"/>
          <p:cNvPicPr>
            <a:picLocks noChangeAspect="1" noChangeArrowheads="1"/>
          </p:cNvPicPr>
          <p:nvPr/>
        </p:nvPicPr>
        <p:blipFill>
          <a:blip r:embed="rId5" cstate="print"/>
          <a:srcRect t="8214" b="10016"/>
          <a:stretch>
            <a:fillRect/>
          </a:stretch>
        </p:blipFill>
        <p:spPr bwMode="auto">
          <a:xfrm>
            <a:off x="2555875" y="1484313"/>
            <a:ext cx="19954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5" descr="22150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lum bright="6000" contrast="6000"/>
          </a:blip>
          <a:srcRect b="8055"/>
          <a:stretch>
            <a:fillRect/>
          </a:stretch>
        </p:blipFill>
        <p:spPr>
          <a:xfrm>
            <a:off x="684213" y="4437063"/>
            <a:ext cx="2544762" cy="2011362"/>
          </a:xfrm>
          <a:noFill/>
        </p:spPr>
      </p:pic>
      <p:pic>
        <p:nvPicPr>
          <p:cNvPr id="76808" name="Picture 16" descr="6540"/>
          <p:cNvPicPr>
            <a:picLocks noChangeAspect="1" noChangeArrowheads="1"/>
          </p:cNvPicPr>
          <p:nvPr/>
        </p:nvPicPr>
        <p:blipFill>
          <a:blip r:embed="rId7" cstate="print">
            <a:lum bright="12000" contrast="6000"/>
          </a:blip>
          <a:srcRect t="19110" b="11819"/>
          <a:stretch>
            <a:fillRect/>
          </a:stretch>
        </p:blipFill>
        <p:spPr bwMode="auto">
          <a:xfrm>
            <a:off x="7019925" y="4724400"/>
            <a:ext cx="18764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7" descr="24649"/>
          <p:cNvPicPr>
            <a:picLocks noChangeAspect="1" noChangeArrowheads="1"/>
          </p:cNvPicPr>
          <p:nvPr/>
        </p:nvPicPr>
        <p:blipFill>
          <a:blip r:embed="rId8" cstate="print">
            <a:lum bright="6000" contrast="6000"/>
          </a:blip>
          <a:srcRect t="12700" b="20032"/>
          <a:stretch>
            <a:fillRect/>
          </a:stretch>
        </p:blipFill>
        <p:spPr bwMode="auto">
          <a:xfrm>
            <a:off x="6084888" y="2420938"/>
            <a:ext cx="2066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8" descr="MING exeter guildhall 1600"/>
          <p:cNvPicPr>
            <a:picLocks noChangeAspect="1" noChangeArrowheads="1"/>
          </p:cNvPicPr>
          <p:nvPr/>
        </p:nvPicPr>
        <p:blipFill>
          <a:blip r:embed="rId9" cstate="print"/>
          <a:srcRect b="38667"/>
          <a:stretch>
            <a:fillRect/>
          </a:stretch>
        </p:blipFill>
        <p:spPr bwMode="auto">
          <a:xfrm>
            <a:off x="6659563" y="260350"/>
            <a:ext cx="22320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9" descr="A19170"/>
          <p:cNvPicPr>
            <a:picLocks noChangeAspect="1" noChangeArrowheads="1"/>
          </p:cNvPicPr>
          <p:nvPr/>
        </p:nvPicPr>
        <p:blipFill>
          <a:blip r:embed="rId10" cstate="print">
            <a:lum bright="12000" contrast="6000"/>
          </a:blip>
          <a:srcRect b="10016"/>
          <a:stretch>
            <a:fillRect/>
          </a:stretch>
        </p:blipFill>
        <p:spPr bwMode="auto">
          <a:xfrm>
            <a:off x="827088" y="260350"/>
            <a:ext cx="15208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2601913" cy="1354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smtClean="0"/>
              <a:t>The Steelyard (Stahlhof), London’s Hanse depot</a:t>
            </a:r>
          </a:p>
        </p:txBody>
      </p:sp>
      <p:pic>
        <p:nvPicPr>
          <p:cNvPr id="38915" name="Picture 7" descr="westmed 0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3995738" y="0"/>
            <a:ext cx="5148262" cy="3862388"/>
          </a:xfrm>
        </p:spPr>
      </p:pic>
      <p:pic>
        <p:nvPicPr>
          <p:cNvPr id="38916" name="Picture 8" descr="1065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25775"/>
            <a:ext cx="4356100" cy="3832225"/>
          </a:xfrm>
          <a:noFill/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5003800" y="4005263"/>
            <a:ext cx="2811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Wyngaerde’s Panorama, mid 16</a:t>
            </a:r>
            <a:r>
              <a:rPr lang="en-GB" sz="1400" baseline="30000"/>
              <a:t>th</a:t>
            </a:r>
          </a:p>
          <a:p>
            <a:r>
              <a:rPr lang="en-GB" sz="1400"/>
              <a:t>century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404813"/>
            <a:ext cx="1800225" cy="1295400"/>
          </a:xfrm>
        </p:spPr>
        <p:txBody>
          <a:bodyPr/>
          <a:lstStyle/>
          <a:p>
            <a:pPr eaLnBrk="1" hangingPunct="1"/>
            <a:r>
              <a:rPr lang="en-GB" sz="2400" smtClean="0"/>
              <a:t>Siegburg stoneware</a:t>
            </a:r>
          </a:p>
        </p:txBody>
      </p:sp>
      <p:pic>
        <p:nvPicPr>
          <p:cNvPr id="39939" name="Picture 8" descr="2536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6000"/>
          </a:blip>
          <a:srcRect l="11014" t="4575" r="14832" b="6464"/>
          <a:stretch>
            <a:fillRect/>
          </a:stretch>
        </p:blipFill>
        <p:spPr>
          <a:xfrm>
            <a:off x="309563" y="333375"/>
            <a:ext cx="2678112" cy="4824413"/>
          </a:xfrm>
          <a:noFill/>
        </p:spPr>
      </p:pic>
      <p:pic>
        <p:nvPicPr>
          <p:cNvPr id="39940" name="Picture 9" descr="SIEGtric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b="1524"/>
          <a:stretch>
            <a:fillRect/>
          </a:stretch>
        </p:blipFill>
        <p:spPr>
          <a:xfrm>
            <a:off x="2627313" y="2852738"/>
            <a:ext cx="2686050" cy="3667125"/>
          </a:xfrm>
          <a:noFill/>
        </p:spPr>
      </p:pic>
      <p:pic>
        <p:nvPicPr>
          <p:cNvPr id="39941" name="Picture 10" descr="17890"/>
          <p:cNvPicPr>
            <a:picLocks noChangeAspect="1" noChangeArrowheads="1"/>
          </p:cNvPicPr>
          <p:nvPr>
            <p:ph sz="half" idx="3"/>
          </p:nvPr>
        </p:nvPicPr>
        <p:blipFill>
          <a:blip r:embed="rId4" cstate="print">
            <a:lum bright="12000" contrast="12000"/>
          </a:blip>
          <a:srcRect l="11545" t="2724" b="10057"/>
          <a:stretch>
            <a:fillRect/>
          </a:stretch>
        </p:blipFill>
        <p:spPr>
          <a:xfrm>
            <a:off x="5435600" y="692150"/>
            <a:ext cx="3357563" cy="49688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6326 ADAM_EVE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b="8253"/>
          <a:stretch>
            <a:fillRect/>
          </a:stretch>
        </p:blipFill>
        <p:spPr>
          <a:xfrm>
            <a:off x="5816600" y="0"/>
            <a:ext cx="3327400" cy="4581525"/>
          </a:xfrm>
          <a:noFill/>
        </p:spPr>
      </p:pic>
      <p:pic>
        <p:nvPicPr>
          <p:cNvPr id="40963" name="Picture 8" descr="658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 t="9976" b="17308"/>
          <a:stretch>
            <a:fillRect/>
          </a:stretch>
        </p:blipFill>
        <p:spPr>
          <a:xfrm>
            <a:off x="2987675" y="3257550"/>
            <a:ext cx="3297238" cy="3600450"/>
          </a:xfrm>
          <a:noFill/>
        </p:spPr>
      </p:pic>
      <p:pic>
        <p:nvPicPr>
          <p:cNvPr id="40964" name="Picture 10" descr="5600 HANSE STEELYARD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t="15425" b="17308"/>
          <a:stretch>
            <a:fillRect/>
          </a:stretch>
        </p:blipFill>
        <p:spPr bwMode="auto">
          <a:xfrm>
            <a:off x="0" y="0"/>
            <a:ext cx="37814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34_285_17 dated 157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2000"/>
          </a:blip>
          <a:srcRect l="14853" t="4460" r="11485" b="8253"/>
          <a:stretch>
            <a:fillRect/>
          </a:stretch>
        </p:blipFill>
        <p:spPr>
          <a:xfrm>
            <a:off x="0" y="0"/>
            <a:ext cx="3856038" cy="6858000"/>
          </a:xfrm>
          <a:noFill/>
        </p:spPr>
      </p:pic>
      <p:sp>
        <p:nvSpPr>
          <p:cNvPr id="41987" name="Text Box 10"/>
          <p:cNvSpPr txBox="1">
            <a:spLocks noChangeArrowheads="1"/>
          </p:cNvSpPr>
          <p:nvPr/>
        </p:nvSpPr>
        <p:spPr bwMode="auto">
          <a:xfrm>
            <a:off x="3924300" y="6021388"/>
            <a:ext cx="282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Found in Lombard St EC3</a:t>
            </a:r>
          </a:p>
          <a:p>
            <a:r>
              <a:rPr lang="en-GB"/>
              <a:t>Dated 1573</a:t>
            </a:r>
          </a:p>
        </p:txBody>
      </p:sp>
      <p:pic>
        <p:nvPicPr>
          <p:cNvPr id="41988" name="Picture 11" descr="LNJ301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700" y="0"/>
            <a:ext cx="29083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2" descr="LNJ3016H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4284663" y="981075"/>
            <a:ext cx="18049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4119563" y="136525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Leonard St (LNJ06)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DSCN3626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4284663" y="0"/>
            <a:ext cx="3527425" cy="6858000"/>
          </a:xfrm>
          <a:noFill/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303213" y="207963"/>
            <a:ext cx="3549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Found on site of Holywell Priory, </a:t>
            </a:r>
          </a:p>
          <a:p>
            <a:r>
              <a:rPr lang="en-GB"/>
              <a:t>dated 1582, with applied arms of </a:t>
            </a:r>
          </a:p>
          <a:p>
            <a:r>
              <a:rPr lang="en-GB"/>
              <a:t>the Hanse</a:t>
            </a:r>
          </a:p>
        </p:txBody>
      </p:sp>
      <p:pic>
        <p:nvPicPr>
          <p:cNvPr id="43012" name="Picture 8" descr="DSCN3625"/>
          <p:cNvPicPr>
            <a:picLocks noChangeAspect="1" noChangeArrowheads="1"/>
          </p:cNvPicPr>
          <p:nvPr/>
        </p:nvPicPr>
        <p:blipFill>
          <a:blip r:embed="rId3" cstate="print"/>
          <a:srcRect l="31367" t="22006" r="27205" b="42255"/>
          <a:stretch>
            <a:fillRect/>
          </a:stretch>
        </p:blipFill>
        <p:spPr bwMode="auto">
          <a:xfrm>
            <a:off x="1042988" y="2205038"/>
            <a:ext cx="21605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258</Words>
  <Application>Microsoft Office PowerPoint</Application>
  <PresentationFormat>On-screen Show (4:3)</PresentationFormat>
  <Paragraphs>58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Imports and exports in Tudor London</vt:lpstr>
      <vt:lpstr>Slide 2</vt:lpstr>
      <vt:lpstr>Slide 3</vt:lpstr>
      <vt:lpstr>The Hanseatic League in London</vt:lpstr>
      <vt:lpstr>The Steelyard (Stahlhof), London’s Hanse depot</vt:lpstr>
      <vt:lpstr>Siegburg stoneware</vt:lpstr>
      <vt:lpstr>Slide 7</vt:lpstr>
      <vt:lpstr>Slide 8</vt:lpstr>
      <vt:lpstr>Slide 9</vt:lpstr>
      <vt:lpstr>Slide 10</vt:lpstr>
      <vt:lpstr>Langerwehe stoneware</vt:lpstr>
      <vt:lpstr>Aachen/Raeren stoneware</vt:lpstr>
      <vt:lpstr>Slide 13</vt:lpstr>
      <vt:lpstr>Slide 14</vt:lpstr>
      <vt:lpstr>Slide 15</vt:lpstr>
      <vt:lpstr>Slide 16</vt:lpstr>
      <vt:lpstr>Slide 17</vt:lpstr>
      <vt:lpstr>Slide 18</vt:lpstr>
      <vt:lpstr>Frechen stoneware</vt:lpstr>
      <vt:lpstr>Slide 20</vt:lpstr>
      <vt:lpstr>Werra slipware</vt:lpstr>
      <vt:lpstr>Weser slipware</vt:lpstr>
      <vt:lpstr>German lead-glazed earthenwares and Harmon Raignold, an immigrant potter</vt:lpstr>
      <vt:lpstr>Ceramic tile stoves</vt:lpstr>
      <vt:lpstr>Slide 25</vt:lpstr>
      <vt:lpstr>Slide 26</vt:lpstr>
      <vt:lpstr>Slide 27</vt:lpstr>
      <vt:lpstr>Slide 28</vt:lpstr>
      <vt:lpstr>France - pottery of the Beauvaisis</vt:lpstr>
      <vt:lpstr>Beauvais sgraffito</vt:lpstr>
      <vt:lpstr>Martincamp-type ware</vt:lpstr>
      <vt:lpstr>Pottery of the Saintonge</vt:lpstr>
      <vt:lpstr>Palissy-type ware</vt:lpstr>
      <vt:lpstr>Italian imports - Ligurian and Montelupo maiolica</vt:lpstr>
      <vt:lpstr>Slide 35</vt:lpstr>
      <vt:lpstr>Deruta maiolica</vt:lpstr>
      <vt:lpstr>Spain – Valencian lustrewares</vt:lpstr>
      <vt:lpstr>Plain Spanish tin-glazed ware</vt:lpstr>
      <vt:lpstr>Slide 39</vt:lpstr>
      <vt:lpstr>Chinese late Ming porcelain</vt:lpstr>
      <vt:lpstr>Slide 41</vt:lpstr>
      <vt:lpstr>Riches from around the world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Imports and exports in Tudor London</dc:title>
  <dc:creator> </dc:creator>
  <cp:lastModifiedBy> </cp:lastModifiedBy>
  <cp:revision>1</cp:revision>
  <dcterms:created xsi:type="dcterms:W3CDTF">2011-02-25T15:02:16Z</dcterms:created>
  <dcterms:modified xsi:type="dcterms:W3CDTF">2011-02-25T15:07:18Z</dcterms:modified>
</cp:coreProperties>
</file>