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3127A3-1E86-41C7-AD19-51D3E3CB41E6}" type="datetimeFigureOut">
              <a:rPr lang="en-US" smtClean="0"/>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127A3-1E86-41C7-AD19-51D3E3CB41E6}" type="datetimeFigureOut">
              <a:rPr lang="en-US" smtClean="0"/>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127A3-1E86-41C7-AD19-51D3E3CB41E6}" type="datetimeFigureOut">
              <a:rPr lang="en-US" smtClean="0"/>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127A3-1E86-41C7-AD19-51D3E3CB41E6}" type="datetimeFigureOut">
              <a:rPr lang="en-US" smtClean="0"/>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127A3-1E86-41C7-AD19-51D3E3CB41E6}" type="datetimeFigureOut">
              <a:rPr lang="en-US" smtClean="0"/>
              <a:t>2/25/2011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127A3-1E86-41C7-AD19-51D3E3CB41E6}" type="datetimeFigureOut">
              <a:rPr lang="en-US" smtClean="0"/>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3127A3-1E86-41C7-AD19-51D3E3CB41E6}" type="datetimeFigureOut">
              <a:rPr lang="en-US" smtClean="0"/>
              <a:t>2/25/2011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3127A3-1E86-41C7-AD19-51D3E3CB41E6}" type="datetimeFigureOut">
              <a:rPr lang="en-US" smtClean="0"/>
              <a:t>2/25/2011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127A3-1E86-41C7-AD19-51D3E3CB41E6}" type="datetimeFigureOut">
              <a:rPr lang="en-US" smtClean="0"/>
              <a:t>2/25/2011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127A3-1E86-41C7-AD19-51D3E3CB41E6}" type="datetimeFigureOut">
              <a:rPr lang="en-US" smtClean="0"/>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127A3-1E86-41C7-AD19-51D3E3CB41E6}" type="datetimeFigureOut">
              <a:rPr lang="en-US" smtClean="0"/>
              <a:t>2/25/2011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F39515-F313-431E-AA33-12E0D2D649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127A3-1E86-41C7-AD19-51D3E3CB41E6}" type="datetimeFigureOut">
              <a:rPr lang="en-US" smtClean="0"/>
              <a:t>2/25/2011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39515-F313-431E-AA33-12E0D2D649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1835150" y="3933825"/>
            <a:ext cx="5257800" cy="1196975"/>
          </a:xfrm>
          <a:prstGeom prst="rect">
            <a:avLst/>
          </a:prstGeom>
          <a:noFill/>
          <a:ln w="9525">
            <a:noFill/>
            <a:miter lim="800000"/>
            <a:headEnd/>
            <a:tailEnd/>
          </a:ln>
        </p:spPr>
        <p:txBody>
          <a:bodyPr>
            <a:spAutoFit/>
          </a:bodyPr>
          <a:lstStyle/>
          <a:p>
            <a:pPr algn="ctr" eaLnBrk="0" hangingPunct="0">
              <a:spcBef>
                <a:spcPct val="50000"/>
              </a:spcBef>
            </a:pPr>
            <a:r>
              <a:rPr lang="en-GB" sz="3500">
                <a:ea typeface="ヒラギノ角ゴ Pro W3" pitchFamily="-72" charset="-128"/>
              </a:rPr>
              <a:t>Roy Stephenson</a:t>
            </a:r>
          </a:p>
          <a:p>
            <a:pPr algn="ctr" eaLnBrk="0" hangingPunct="0">
              <a:spcBef>
                <a:spcPct val="50000"/>
              </a:spcBef>
            </a:pPr>
            <a:r>
              <a:rPr lang="en-GB" sz="2500">
                <a:ea typeface="ヒラギノ角ゴ Pro W3" pitchFamily="-72" charset="-128"/>
              </a:rPr>
              <a:t>Archaeological Archive Manager</a:t>
            </a:r>
          </a:p>
        </p:txBody>
      </p:sp>
      <p:sp>
        <p:nvSpPr>
          <p:cNvPr id="61443" name="Text Box 4"/>
          <p:cNvSpPr txBox="1">
            <a:spLocks noChangeArrowheads="1"/>
          </p:cNvSpPr>
          <p:nvPr/>
        </p:nvSpPr>
        <p:spPr bwMode="auto">
          <a:xfrm>
            <a:off x="827088" y="1557338"/>
            <a:ext cx="7345362" cy="1920875"/>
          </a:xfrm>
          <a:prstGeom prst="rect">
            <a:avLst/>
          </a:prstGeom>
          <a:noFill/>
          <a:ln w="9525">
            <a:noFill/>
            <a:miter lim="800000"/>
            <a:headEnd/>
            <a:tailEnd/>
          </a:ln>
        </p:spPr>
        <p:txBody>
          <a:bodyPr>
            <a:spAutoFit/>
          </a:bodyPr>
          <a:lstStyle/>
          <a:p>
            <a:pPr algn="ctr">
              <a:spcBef>
                <a:spcPct val="50000"/>
              </a:spcBef>
            </a:pPr>
            <a:r>
              <a:rPr lang="en-GB" sz="6000">
                <a:solidFill>
                  <a:schemeClr val="tx2"/>
                </a:solidFill>
              </a:rPr>
              <a:t>Finds from the Naval Victualling Yard</a:t>
            </a:r>
            <a:endParaRPr lang="en-US" sz="6000">
              <a:solidFill>
                <a:schemeClr val="tx2"/>
              </a:solidFill>
            </a:endParaRPr>
          </a:p>
        </p:txBody>
      </p:sp>
      <p:pic>
        <p:nvPicPr>
          <p:cNvPr id="61444" name="Picture 5" descr="E:\tudor ports titles\tudor-port-3.jpg"/>
          <p:cNvPicPr>
            <a:picLocks noChangeAspect="1" noChangeArrowheads="1"/>
          </p:cNvPicPr>
          <p:nvPr/>
        </p:nvPicPr>
        <p:blipFill>
          <a:blip r:embed="rId2" cstate="print"/>
          <a:srcRect/>
          <a:stretch>
            <a:fillRect/>
          </a:stretch>
        </p:blipFill>
        <p:spPr bwMode="auto">
          <a:xfrm>
            <a:off x="785813" y="314325"/>
            <a:ext cx="7643812"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908175" y="836613"/>
            <a:ext cx="6048375" cy="457200"/>
          </a:xfrm>
          <a:prstGeom prst="rect">
            <a:avLst/>
          </a:prstGeom>
          <a:noFill/>
          <a:ln w="9525">
            <a:noFill/>
            <a:miter lim="800000"/>
            <a:headEnd/>
            <a:tailEnd/>
          </a:ln>
        </p:spPr>
        <p:txBody>
          <a:bodyPr>
            <a:spAutoFit/>
          </a:bodyPr>
          <a:lstStyle/>
          <a:p>
            <a:pPr eaLnBrk="0" hangingPunct="0">
              <a:spcBef>
                <a:spcPct val="50000"/>
              </a:spcBef>
            </a:pPr>
            <a:endParaRPr lang="en-US" sz="2400">
              <a:ea typeface="ヒラギノ角ゴ Pro W3" pitchFamily="-72" charset="-128"/>
            </a:endParaRPr>
          </a:p>
        </p:txBody>
      </p:sp>
      <p:sp>
        <p:nvSpPr>
          <p:cNvPr id="70659" name="Text Box 3"/>
          <p:cNvSpPr txBox="1">
            <a:spLocks noChangeArrowheads="1"/>
          </p:cNvSpPr>
          <p:nvPr/>
        </p:nvSpPr>
        <p:spPr bwMode="auto">
          <a:xfrm>
            <a:off x="755650" y="1052513"/>
            <a:ext cx="7416800" cy="5608637"/>
          </a:xfrm>
          <a:prstGeom prst="rect">
            <a:avLst/>
          </a:prstGeom>
          <a:noFill/>
          <a:ln w="9525">
            <a:noFill/>
            <a:miter lim="800000"/>
            <a:headEnd/>
            <a:tailEnd/>
          </a:ln>
        </p:spPr>
        <p:txBody>
          <a:bodyPr>
            <a:spAutoFit/>
          </a:bodyPr>
          <a:lstStyle/>
          <a:p>
            <a:pPr>
              <a:lnSpc>
                <a:spcPct val="80000"/>
              </a:lnSpc>
              <a:spcBef>
                <a:spcPct val="20000"/>
              </a:spcBef>
              <a:buFontTx/>
              <a:buChar char="•"/>
            </a:pPr>
            <a:r>
              <a:rPr lang="en-GB" sz="2600">
                <a:ea typeface="ヒラギノ角ゴ Pro W3" pitchFamily="-72" charset="-128"/>
              </a:rPr>
              <a:t>The Tower Hill site was probably the largest close to the Thames, the City with its existing markets and supply routes, the weekly meeting place of the principal officers of the Navy, and other rented stores to the east of the capital, available at the time.</a:t>
            </a:r>
          </a:p>
          <a:p>
            <a:pPr>
              <a:lnSpc>
                <a:spcPct val="80000"/>
              </a:lnSpc>
              <a:spcBef>
                <a:spcPct val="20000"/>
              </a:spcBef>
              <a:buFontTx/>
              <a:buChar char="•"/>
            </a:pPr>
            <a:endParaRPr lang="en-GB" sz="2600">
              <a:ea typeface="ヒラギノ角ゴ Pro W3" pitchFamily="-72" charset="-128"/>
            </a:endParaRPr>
          </a:p>
          <a:p>
            <a:pPr>
              <a:lnSpc>
                <a:spcPct val="80000"/>
              </a:lnSpc>
              <a:spcBef>
                <a:spcPct val="20000"/>
              </a:spcBef>
              <a:buFontTx/>
              <a:buChar char="•"/>
            </a:pPr>
            <a:r>
              <a:rPr lang="en-GB" sz="2600">
                <a:ea typeface="ヒラギノ角ゴ Pro W3" pitchFamily="-72" charset="-128"/>
              </a:rPr>
              <a:t>That the buildings at Tower Hill rapidly became unsuitable and required constant repairs, and that the location became inconvenient for the demands placed upon the victualling service by the greatly expanded 17th and 18th century navies, can scarcely be blamed on those who chose the site to help provide for the much smaller Tudor navy.</a:t>
            </a:r>
          </a:p>
          <a:p>
            <a:pPr eaLnBrk="0" hangingPunct="0">
              <a:spcBef>
                <a:spcPct val="50000"/>
              </a:spcBef>
            </a:pPr>
            <a:endParaRPr lang="en-GB" sz="2600">
              <a:ea typeface="ヒラギノ角ゴ Pro W3" pitchFamily="-72"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functions</a:t>
            </a:r>
          </a:p>
        </p:txBody>
      </p:sp>
      <p:sp>
        <p:nvSpPr>
          <p:cNvPr id="71683"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z="2800" smtClean="0"/>
              <a:t>The Yard’s activities can be grouped under five main functions or spatial groups: administration; baking; meat processing; storage; and coopering. To these might be added a sixth spatial group of domestic occupation: a number of individuals, normally officers of the Yard, had dwellings in there. Brewing only appears to have been undertaken on site prior to </a:t>
            </a:r>
            <a:r>
              <a:rPr lang="en-GB" sz="2800" i="1" smtClean="0"/>
              <a:t>c.</a:t>
            </a:r>
            <a:r>
              <a:rPr lang="en-GB" sz="2800" smtClean="0"/>
              <a:t>1600.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MG_1698"/>
          <p:cNvPicPr>
            <a:picLocks noChangeAspect="1" noChangeArrowheads="1"/>
          </p:cNvPicPr>
          <p:nvPr/>
        </p:nvPicPr>
        <p:blipFill>
          <a:blip r:embed="rId2" cstate="print"/>
          <a:srcRect/>
          <a:stretch>
            <a:fillRect/>
          </a:stretch>
        </p:blipFill>
        <p:spPr bwMode="auto">
          <a:xfrm>
            <a:off x="1476375" y="333375"/>
            <a:ext cx="6335713" cy="4895850"/>
          </a:xfrm>
          <a:prstGeom prst="rect">
            <a:avLst/>
          </a:prstGeom>
          <a:noFill/>
          <a:ln w="9525">
            <a:noFill/>
            <a:miter lim="800000"/>
            <a:headEnd/>
            <a:tailEnd/>
          </a:ln>
        </p:spPr>
      </p:pic>
      <p:sp>
        <p:nvSpPr>
          <p:cNvPr id="72707" name="Text Box 3"/>
          <p:cNvSpPr txBox="1">
            <a:spLocks noChangeArrowheads="1"/>
          </p:cNvSpPr>
          <p:nvPr/>
        </p:nvSpPr>
        <p:spPr bwMode="auto">
          <a:xfrm>
            <a:off x="1692275" y="5516563"/>
            <a:ext cx="3240088" cy="457200"/>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Group from Yard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G_1684"/>
          <p:cNvPicPr>
            <a:picLocks noChangeAspect="1" noChangeArrowheads="1"/>
          </p:cNvPicPr>
          <p:nvPr/>
        </p:nvPicPr>
        <p:blipFill>
          <a:blip r:embed="rId2" cstate="print"/>
          <a:srcRect/>
          <a:stretch>
            <a:fillRect/>
          </a:stretch>
        </p:blipFill>
        <p:spPr bwMode="auto">
          <a:xfrm>
            <a:off x="323850" y="692150"/>
            <a:ext cx="4176713" cy="3133725"/>
          </a:xfrm>
          <a:prstGeom prst="rect">
            <a:avLst/>
          </a:prstGeom>
          <a:noFill/>
          <a:ln w="9525">
            <a:noFill/>
            <a:miter lim="800000"/>
            <a:headEnd/>
            <a:tailEnd/>
          </a:ln>
        </p:spPr>
      </p:pic>
      <p:pic>
        <p:nvPicPr>
          <p:cNvPr id="73731" name="Picture 3" descr="IMG_1686"/>
          <p:cNvPicPr>
            <a:picLocks noChangeAspect="1" noChangeArrowheads="1"/>
          </p:cNvPicPr>
          <p:nvPr/>
        </p:nvPicPr>
        <p:blipFill>
          <a:blip r:embed="rId3" cstate="print"/>
          <a:srcRect/>
          <a:stretch>
            <a:fillRect/>
          </a:stretch>
        </p:blipFill>
        <p:spPr bwMode="auto">
          <a:xfrm>
            <a:off x="4787900" y="333375"/>
            <a:ext cx="3024188" cy="2268538"/>
          </a:xfrm>
          <a:prstGeom prst="rect">
            <a:avLst/>
          </a:prstGeom>
          <a:noFill/>
          <a:ln w="9525">
            <a:noFill/>
            <a:miter lim="800000"/>
            <a:headEnd/>
            <a:tailEnd/>
          </a:ln>
        </p:spPr>
      </p:pic>
      <p:pic>
        <p:nvPicPr>
          <p:cNvPr id="73732" name="Picture 4" descr="IMG_1692"/>
          <p:cNvPicPr>
            <a:picLocks noChangeAspect="1" noChangeArrowheads="1"/>
          </p:cNvPicPr>
          <p:nvPr/>
        </p:nvPicPr>
        <p:blipFill>
          <a:blip r:embed="rId4" cstate="print"/>
          <a:srcRect/>
          <a:stretch>
            <a:fillRect/>
          </a:stretch>
        </p:blipFill>
        <p:spPr bwMode="auto">
          <a:xfrm>
            <a:off x="4284663" y="2924175"/>
            <a:ext cx="4321175" cy="3187700"/>
          </a:xfrm>
          <a:prstGeom prst="rect">
            <a:avLst/>
          </a:prstGeom>
          <a:noFill/>
          <a:ln w="9525">
            <a:noFill/>
            <a:miter lim="800000"/>
            <a:headEnd/>
            <a:tailEnd/>
          </a:ln>
        </p:spPr>
      </p:pic>
      <p:sp>
        <p:nvSpPr>
          <p:cNvPr id="73733" name="Text Box 5"/>
          <p:cNvSpPr txBox="1">
            <a:spLocks noChangeArrowheads="1"/>
          </p:cNvSpPr>
          <p:nvPr/>
        </p:nvSpPr>
        <p:spPr bwMode="auto">
          <a:xfrm>
            <a:off x="827088" y="4508500"/>
            <a:ext cx="1584325" cy="822325"/>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Imported pottery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G_1685"/>
          <p:cNvPicPr>
            <a:picLocks noChangeAspect="1" noChangeArrowheads="1"/>
          </p:cNvPicPr>
          <p:nvPr/>
        </p:nvPicPr>
        <p:blipFill>
          <a:blip r:embed="rId2" cstate="print"/>
          <a:srcRect/>
          <a:stretch>
            <a:fillRect/>
          </a:stretch>
        </p:blipFill>
        <p:spPr bwMode="auto">
          <a:xfrm>
            <a:off x="1403350" y="981075"/>
            <a:ext cx="5795963" cy="4103688"/>
          </a:xfrm>
          <a:prstGeom prst="rect">
            <a:avLst/>
          </a:prstGeom>
          <a:noFill/>
          <a:ln w="9525">
            <a:noFill/>
            <a:miter lim="800000"/>
            <a:headEnd/>
            <a:tailEnd/>
          </a:ln>
        </p:spPr>
      </p:pic>
      <p:sp>
        <p:nvSpPr>
          <p:cNvPr id="74755" name="Text Box 3"/>
          <p:cNvSpPr txBox="1">
            <a:spLocks noChangeArrowheads="1"/>
          </p:cNvSpPr>
          <p:nvPr/>
        </p:nvSpPr>
        <p:spPr bwMode="auto">
          <a:xfrm>
            <a:off x="1619250" y="5445125"/>
            <a:ext cx="2447925" cy="822325"/>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Rhenish Stoneware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G_1688"/>
          <p:cNvPicPr>
            <a:picLocks noChangeAspect="1" noChangeArrowheads="1"/>
          </p:cNvPicPr>
          <p:nvPr/>
        </p:nvPicPr>
        <p:blipFill>
          <a:blip r:embed="rId2" cstate="print"/>
          <a:srcRect/>
          <a:stretch>
            <a:fillRect/>
          </a:stretch>
        </p:blipFill>
        <p:spPr bwMode="auto">
          <a:xfrm>
            <a:off x="1547813" y="404813"/>
            <a:ext cx="5905500" cy="4105275"/>
          </a:xfrm>
          <a:prstGeom prst="rect">
            <a:avLst/>
          </a:prstGeom>
          <a:noFill/>
          <a:ln w="9525">
            <a:noFill/>
            <a:miter lim="800000"/>
            <a:headEnd/>
            <a:tailEnd/>
          </a:ln>
        </p:spPr>
      </p:pic>
      <p:sp>
        <p:nvSpPr>
          <p:cNvPr id="75779" name="Text Box 3"/>
          <p:cNvSpPr txBox="1">
            <a:spLocks noChangeArrowheads="1"/>
          </p:cNvSpPr>
          <p:nvPr/>
        </p:nvSpPr>
        <p:spPr bwMode="auto">
          <a:xfrm>
            <a:off x="2124075" y="5157788"/>
            <a:ext cx="2592388" cy="822325"/>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Westerwald Stoneware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IMG_1693"/>
          <p:cNvPicPr>
            <a:picLocks noChangeAspect="1" noChangeArrowheads="1"/>
          </p:cNvPicPr>
          <p:nvPr/>
        </p:nvPicPr>
        <p:blipFill>
          <a:blip r:embed="rId2" cstate="print"/>
          <a:srcRect/>
          <a:stretch>
            <a:fillRect/>
          </a:stretch>
        </p:blipFill>
        <p:spPr bwMode="auto">
          <a:xfrm>
            <a:off x="1476375" y="692150"/>
            <a:ext cx="6048375" cy="4905375"/>
          </a:xfrm>
          <a:prstGeom prst="rect">
            <a:avLst/>
          </a:prstGeom>
          <a:noFill/>
          <a:ln w="9525">
            <a:noFill/>
            <a:miter lim="800000"/>
            <a:headEnd/>
            <a:tailEnd/>
          </a:ln>
        </p:spPr>
      </p:pic>
      <p:sp>
        <p:nvSpPr>
          <p:cNvPr id="76803" name="Text Box 3"/>
          <p:cNvSpPr txBox="1">
            <a:spLocks noChangeArrowheads="1"/>
          </p:cNvSpPr>
          <p:nvPr/>
        </p:nvSpPr>
        <p:spPr bwMode="auto">
          <a:xfrm>
            <a:off x="1835150" y="5876925"/>
            <a:ext cx="3241675" cy="822325"/>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Beauvais Sgraffito ware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IMG_1696"/>
          <p:cNvPicPr>
            <a:picLocks noChangeAspect="1" noChangeArrowheads="1"/>
          </p:cNvPicPr>
          <p:nvPr/>
        </p:nvPicPr>
        <p:blipFill>
          <a:blip r:embed="rId2" cstate="print"/>
          <a:srcRect/>
          <a:stretch>
            <a:fillRect/>
          </a:stretch>
        </p:blipFill>
        <p:spPr bwMode="auto">
          <a:xfrm>
            <a:off x="2339975" y="188913"/>
            <a:ext cx="4337050" cy="6337300"/>
          </a:xfrm>
          <a:prstGeom prst="rect">
            <a:avLst/>
          </a:prstGeom>
          <a:noFill/>
          <a:ln w="9525">
            <a:noFill/>
            <a:miter lim="800000"/>
            <a:headEnd/>
            <a:tailEnd/>
          </a:ln>
        </p:spPr>
      </p:pic>
      <p:sp>
        <p:nvSpPr>
          <p:cNvPr id="77827" name="Text Box 3"/>
          <p:cNvSpPr txBox="1">
            <a:spLocks noChangeArrowheads="1"/>
          </p:cNvSpPr>
          <p:nvPr/>
        </p:nvSpPr>
        <p:spPr bwMode="auto">
          <a:xfrm>
            <a:off x="684213" y="4076700"/>
            <a:ext cx="2016125" cy="1187450"/>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Post-Medieval redware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ph type="body" idx="4294967295"/>
          </p:nvPr>
        </p:nvSpPr>
        <p:spPr bwMode="auto">
          <a:xfrm>
            <a:off x="0" y="1052513"/>
            <a:ext cx="9144000" cy="5043487"/>
          </a:xfrm>
          <a:prstGeom prst="rect">
            <a:avLst/>
          </a:prstGeom>
          <a:solidFill>
            <a:srgbClr val="FFFFFF"/>
          </a:solidFill>
          <a:ln>
            <a:solidFill>
              <a:srgbClr val="000000"/>
            </a:solidFill>
            <a:miter lim="800000"/>
            <a:headEnd/>
            <a:tailEnd/>
          </a:ln>
        </p:spPr>
        <p:txBody>
          <a:bodyPr/>
          <a:lstStyle/>
          <a:p>
            <a:pPr eaLnBrk="1" hangingPunct="1">
              <a:lnSpc>
                <a:spcPct val="80000"/>
              </a:lnSpc>
            </a:pPr>
            <a:r>
              <a:rPr lang="en-GB" sz="2900" smtClean="0"/>
              <a:t>The Victualling Department apparently failed one of its first great tests: the provisioning of the fleet against the Armada in 1588. The Armada was expected a year before, but only 6020 pieces of beef were available, and 2300 stockfish, and the provisions for 1000 men for a month were clearly not ready . However the Tower Hill establishment should not bear too much of the blame for this failure, a slaughterhouse was not built there until 1596, and there is but one reference to a storehouse for ling in 1600, to suggest that fish were stored there. The Victualling Department found no difficulty in supplying 13000 men in 1596, or 9200 men in 1597.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455738" y="885825"/>
            <a:ext cx="6232525" cy="639763"/>
          </a:xfrm>
          <a:prstGeom prst="rect">
            <a:avLst/>
          </a:prstGeom>
          <a:noFill/>
          <a:ln w="9525">
            <a:noFill/>
            <a:miter lim="800000"/>
            <a:headEnd/>
            <a:tailEnd/>
          </a:ln>
        </p:spPr>
        <p:txBody>
          <a:bodyPr wrap="none" anchor="ctr">
            <a:spAutoFit/>
          </a:bodyPr>
          <a:lstStyle/>
          <a:p>
            <a:pPr eaLnBrk="0" hangingPunct="0"/>
            <a:r>
              <a:rPr lang="en-GB" sz="1200" i="1">
                <a:ea typeface="ヒラギノ角ゴ Pro W3" pitchFamily="-72" charset="-128"/>
                <a:cs typeface="Times New Roman" pitchFamily="18" charset="0"/>
              </a:rPr>
              <a:t>Breakdown of the fabric and forms from horn core pit in Becks Rents (OA30) by rim EVES</a:t>
            </a:r>
            <a:endParaRPr lang="en-GB" sz="1100">
              <a:ea typeface="ヒラギノ角ゴ Pro W3" pitchFamily="-72" charset="-128"/>
              <a:cs typeface="Times New Roman" pitchFamily="18" charset="0"/>
            </a:endParaRPr>
          </a:p>
          <a:p>
            <a:pPr eaLnBrk="0" hangingPunct="0"/>
            <a:endParaRPr lang="en-GB" sz="2400">
              <a:ea typeface="ヒラギノ角ゴ Pro W3" pitchFamily="-72" charset="-128"/>
              <a:cs typeface="Times New Roman" pitchFamily="18" charset="0"/>
            </a:endParaRPr>
          </a:p>
        </p:txBody>
      </p:sp>
      <p:graphicFrame>
        <p:nvGraphicFramePr>
          <p:cNvPr id="84995" name="Group 3"/>
          <p:cNvGraphicFramePr>
            <a:graphicFrameLocks noGrp="1"/>
          </p:cNvGraphicFramePr>
          <p:nvPr/>
        </p:nvGraphicFramePr>
        <p:xfrm>
          <a:off x="1455738" y="1196975"/>
          <a:ext cx="6069012" cy="4775200"/>
        </p:xfrm>
        <a:graphic>
          <a:graphicData uri="http://schemas.openxmlformats.org/drawingml/2006/table">
            <a:tbl>
              <a:tblPr/>
              <a:tblGrid>
                <a:gridCol w="1131887"/>
                <a:gridCol w="801688"/>
                <a:gridCol w="741362"/>
                <a:gridCol w="636588"/>
                <a:gridCol w="636587"/>
                <a:gridCol w="742950"/>
                <a:gridCol w="635000"/>
                <a:gridCol w="742950"/>
              </a:tblGrid>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Form</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Fabric types</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BORD</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METS</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NIMS</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PMR</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RBOR</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TGW</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WEST</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Bowl</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0.13</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012</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0.09</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Chamber pot</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0.21</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0.15</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0.17</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CHR?</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0.09</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Jar</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0.20</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Jug</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0.12</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0.20</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Plate</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0.20</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Total EVEs</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0.21</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0.12</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0.13</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0.52</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0.15</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0.46</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0.09</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 of Total </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13</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7</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8</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31</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9</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27</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365125" algn="l"/>
                          <a:tab pos="822325" algn="l"/>
                          <a:tab pos="1279525" algn="l"/>
                          <a:tab pos="1736725" algn="l"/>
                          <a:tab pos="2193925" algn="l"/>
                          <a:tab pos="2651125" algn="l"/>
                          <a:tab pos="3108325" algn="l"/>
                          <a:tab pos="3565525" algn="l"/>
                          <a:tab pos="4022725" algn="l"/>
                          <a:tab pos="4479925" algn="l"/>
                          <a:tab pos="4937125" algn="l"/>
                        </a:tabLst>
                      </a:pPr>
                      <a:r>
                        <a:rPr kumimoji="0" lang="en-GB" sz="1200" b="0" i="0" u="none" strike="noStrike" cap="none" normalizeH="0" baseline="0" smtClean="0">
                          <a:ln>
                            <a:noFill/>
                          </a:ln>
                          <a:solidFill>
                            <a:schemeClr val="tx1"/>
                          </a:solidFill>
                          <a:effectLst/>
                          <a:latin typeface="Times New Roman" pitchFamily="18" charset="0"/>
                          <a:ea typeface="ヒラギノ角ゴ Pro W3" pitchFamily="-72" charset="-128"/>
                          <a:cs typeface="Times New Roman" pitchFamily="18" charset="0"/>
                        </a:rPr>
                        <a:t>5</a:t>
                      </a:r>
                      <a:endParaRPr kumimoji="0" lang="en-GB" sz="2400" b="0" i="0" u="none" strike="noStrike" cap="none" normalizeH="0" baseline="0" smtClean="0">
                        <a:ln>
                          <a:noFill/>
                        </a:ln>
                        <a:solidFill>
                          <a:schemeClr val="tx1"/>
                        </a:solidFill>
                        <a:effectLst/>
                        <a:latin typeface="Arial" charset="0"/>
                        <a:ea typeface="ヒラギノ角ゴ Pro W3" pitchFamily="-72"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331913" y="4292600"/>
            <a:ext cx="2376487" cy="2430463"/>
          </a:xfrm>
          <a:prstGeom prst="rect">
            <a:avLst/>
          </a:prstGeom>
          <a:noFill/>
          <a:ln w="9525">
            <a:noFill/>
            <a:miter lim="800000"/>
            <a:headEnd/>
            <a:tailEnd/>
          </a:ln>
        </p:spPr>
        <p:txBody>
          <a:bodyPr>
            <a:spAutoFit/>
          </a:bodyPr>
          <a:lstStyle/>
          <a:p>
            <a:pPr eaLnBrk="0" hangingPunct="0">
              <a:spcBef>
                <a:spcPct val="50000"/>
              </a:spcBef>
            </a:pPr>
            <a:r>
              <a:rPr lang="en-GB" b="1">
                <a:ea typeface="ヒラギノ角ゴ Pro W3" pitchFamily="-72" charset="-128"/>
              </a:rPr>
              <a:t>LAARC</a:t>
            </a:r>
          </a:p>
          <a:p>
            <a:pPr eaLnBrk="0" hangingPunct="0">
              <a:spcBef>
                <a:spcPct val="50000"/>
              </a:spcBef>
            </a:pPr>
            <a:r>
              <a:rPr lang="en-GB">
                <a:ea typeface="ヒラギノ角ゴ Pro W3" pitchFamily="-72" charset="-128"/>
              </a:rPr>
              <a:t>Curation</a:t>
            </a:r>
          </a:p>
          <a:p>
            <a:pPr eaLnBrk="0" hangingPunct="0">
              <a:spcBef>
                <a:spcPct val="50000"/>
              </a:spcBef>
            </a:pPr>
            <a:r>
              <a:rPr lang="en-GB">
                <a:ea typeface="ヒラギノ角ゴ Pro W3" pitchFamily="-72" charset="-128"/>
              </a:rPr>
              <a:t>Research</a:t>
            </a:r>
          </a:p>
          <a:p>
            <a:pPr eaLnBrk="0" hangingPunct="0">
              <a:spcBef>
                <a:spcPct val="50000"/>
              </a:spcBef>
            </a:pPr>
            <a:r>
              <a:rPr lang="en-GB">
                <a:ea typeface="ヒラギノ角ゴ Pro W3" pitchFamily="-72" charset="-128"/>
              </a:rPr>
              <a:t>Access and Learning</a:t>
            </a:r>
          </a:p>
          <a:p>
            <a:pPr eaLnBrk="0" hangingPunct="0">
              <a:spcBef>
                <a:spcPct val="50000"/>
              </a:spcBef>
            </a:pPr>
            <a:r>
              <a:rPr lang="en-GB">
                <a:ea typeface="ヒラギノ角ゴ Pro W3" pitchFamily="-72" charset="-128"/>
              </a:rPr>
              <a:t>Leadership</a:t>
            </a:r>
          </a:p>
          <a:p>
            <a:pPr eaLnBrk="0" hangingPunct="0">
              <a:spcBef>
                <a:spcPct val="50000"/>
              </a:spcBef>
            </a:pPr>
            <a:endParaRPr lang="en-GB">
              <a:ea typeface="ヒラギノ角ゴ Pro W3" pitchFamily="-72" charset="-128"/>
            </a:endParaRPr>
          </a:p>
        </p:txBody>
      </p:sp>
      <p:pic>
        <p:nvPicPr>
          <p:cNvPr id="62467" name="Picture 4" descr="MAPLARGEMORTIMERWHEELER"/>
          <p:cNvPicPr>
            <a:picLocks noChangeAspect="1" noChangeArrowheads="1"/>
          </p:cNvPicPr>
          <p:nvPr/>
        </p:nvPicPr>
        <p:blipFill>
          <a:blip r:embed="rId2" cstate="print"/>
          <a:srcRect/>
          <a:stretch>
            <a:fillRect/>
          </a:stretch>
        </p:blipFill>
        <p:spPr bwMode="auto">
          <a:xfrm>
            <a:off x="4427538" y="1341438"/>
            <a:ext cx="4575175" cy="3846512"/>
          </a:xfrm>
          <a:prstGeom prst="rect">
            <a:avLst/>
          </a:prstGeom>
          <a:noFill/>
          <a:ln w="9525">
            <a:noFill/>
            <a:miter lim="800000"/>
            <a:headEnd/>
            <a:tailEnd/>
          </a:ln>
        </p:spPr>
      </p:pic>
      <p:pic>
        <p:nvPicPr>
          <p:cNvPr id="62468" name="Picture 2" descr="archive "/>
          <p:cNvPicPr>
            <a:picLocks noChangeAspect="1" noChangeArrowheads="1"/>
          </p:cNvPicPr>
          <p:nvPr/>
        </p:nvPicPr>
        <p:blipFill>
          <a:blip r:embed="rId3" cstate="print"/>
          <a:srcRect/>
          <a:stretch>
            <a:fillRect/>
          </a:stretch>
        </p:blipFill>
        <p:spPr bwMode="auto">
          <a:xfrm>
            <a:off x="323850" y="476250"/>
            <a:ext cx="4392613" cy="365283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MG_1701"/>
          <p:cNvPicPr>
            <a:picLocks noChangeAspect="1" noChangeArrowheads="1"/>
          </p:cNvPicPr>
          <p:nvPr/>
        </p:nvPicPr>
        <p:blipFill>
          <a:blip r:embed="rId2" cstate="print"/>
          <a:srcRect/>
          <a:stretch>
            <a:fillRect/>
          </a:stretch>
        </p:blipFill>
        <p:spPr bwMode="auto">
          <a:xfrm>
            <a:off x="1908175" y="620713"/>
            <a:ext cx="5184775" cy="3887787"/>
          </a:xfrm>
          <a:prstGeom prst="rect">
            <a:avLst/>
          </a:prstGeom>
          <a:noFill/>
          <a:ln w="9525">
            <a:noFill/>
            <a:miter lim="800000"/>
            <a:headEnd/>
            <a:tailEnd/>
          </a:ln>
        </p:spPr>
      </p:pic>
      <p:sp>
        <p:nvSpPr>
          <p:cNvPr id="80899" name="Text Box 3"/>
          <p:cNvSpPr txBox="1">
            <a:spLocks noChangeArrowheads="1"/>
          </p:cNvSpPr>
          <p:nvPr/>
        </p:nvSpPr>
        <p:spPr bwMode="auto">
          <a:xfrm>
            <a:off x="1835150" y="5084763"/>
            <a:ext cx="2808288" cy="457200"/>
          </a:xfrm>
          <a:prstGeom prst="rect">
            <a:avLst/>
          </a:prstGeom>
          <a:noFill/>
          <a:ln w="9525">
            <a:noFill/>
            <a:miter lim="800000"/>
            <a:headEnd/>
            <a:tailEnd/>
          </a:ln>
        </p:spPr>
        <p:txBody>
          <a:bodyPr>
            <a:spAutoFit/>
          </a:bodyPr>
          <a:lstStyle/>
          <a:p>
            <a:pPr eaLnBrk="0" hangingPunct="0">
              <a:spcBef>
                <a:spcPct val="50000"/>
              </a:spcBef>
            </a:pPr>
            <a:r>
              <a:rPr lang="en-GB" sz="2400">
                <a:ea typeface="ヒラギノ角ゴ Pro W3" pitchFamily="-72" charset="-128"/>
              </a:rPr>
              <a:t>Horn cores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GB" smtClean="0"/>
              <a:t>Horn cores</a:t>
            </a:r>
          </a:p>
        </p:txBody>
      </p:sp>
      <p:sp>
        <p:nvSpPr>
          <p:cNvPr id="81923" name="Rectangle 3"/>
          <p:cNvSpPr>
            <a:spLocks noChangeArrowheads="1"/>
          </p:cNvSpPr>
          <p:nvPr>
            <p:ph type="body"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GB" sz="2000" smtClean="0"/>
              <a:t>The horn cores very probably derived from the cattle slaughtered in the Yard, and were regarded as a convenient local building resource. </a:t>
            </a:r>
          </a:p>
          <a:p>
            <a:pPr eaLnBrk="1" hangingPunct="1">
              <a:lnSpc>
                <a:spcPct val="80000"/>
              </a:lnSpc>
            </a:pPr>
            <a:endParaRPr lang="en-GB" sz="2000" smtClean="0"/>
          </a:p>
          <a:p>
            <a:pPr eaLnBrk="1" hangingPunct="1">
              <a:lnSpc>
                <a:spcPct val="80000"/>
              </a:lnSpc>
            </a:pPr>
            <a:r>
              <a:rPr lang="en-GB" sz="2000" smtClean="0"/>
              <a:t>They are not in themselves necessarily indicative of any particular function for the vats or pits concerned., but the  big horn core lined pits in Churchyard Alley was a tanning vat used for the preparation of cattle and pig hides procured from the Yard.</a:t>
            </a:r>
          </a:p>
          <a:p>
            <a:pPr eaLnBrk="1" hangingPunct="1">
              <a:lnSpc>
                <a:spcPct val="80000"/>
              </a:lnSpc>
            </a:pPr>
            <a:endParaRPr lang="en-GB" sz="2000" smtClean="0"/>
          </a:p>
          <a:p>
            <a:pPr eaLnBrk="1" hangingPunct="1">
              <a:lnSpc>
                <a:spcPct val="80000"/>
              </a:lnSpc>
            </a:pPr>
            <a:r>
              <a:rPr lang="en-GB" sz="2000" smtClean="0"/>
              <a:t>Yet despite the historical and archaeological evidence for the Yard’s slaughtering facilities and their output, If the 1,459 horn cores, representing some 730 cattle, are divided into 40 oxen a day (the requirement for the slaughterhouse when built in 1595), they comprise only 19 days worth of slaughterhouse waste. Much of the waste must have been removed entirely from site.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ph type="body" idx="4294967295"/>
          </p:nvPr>
        </p:nvSpPr>
        <p:spPr bwMode="auto">
          <a:xfrm>
            <a:off x="755650" y="1268413"/>
            <a:ext cx="7772400" cy="4114800"/>
          </a:xfrm>
          <a:prstGeom prst="rect">
            <a:avLst/>
          </a:prstGeom>
          <a:solidFill>
            <a:srgbClr val="FFFFFF"/>
          </a:solidFill>
          <a:ln>
            <a:solidFill>
              <a:srgbClr val="000000"/>
            </a:solidFill>
            <a:miter lim="800000"/>
            <a:headEnd/>
            <a:tailEnd/>
          </a:ln>
        </p:spPr>
        <p:txBody>
          <a:bodyPr/>
          <a:lstStyle/>
          <a:p>
            <a:pPr eaLnBrk="1" hangingPunct="1">
              <a:buFontTx/>
              <a:buNone/>
            </a:pPr>
            <a:r>
              <a:rPr lang="en-GB" b="1" smtClean="0"/>
              <a:t>The Royal Navy Victualling Yard, East Smithfield, London</a:t>
            </a:r>
          </a:p>
          <a:p>
            <a:pPr eaLnBrk="1" hangingPunct="1">
              <a:buFontTx/>
              <a:buNone/>
            </a:pPr>
            <a:endParaRPr lang="en-GB" b="1" smtClean="0"/>
          </a:p>
          <a:p>
            <a:pPr eaLnBrk="1" hangingPunct="1">
              <a:buFontTx/>
              <a:buNone/>
            </a:pPr>
            <a:r>
              <a:rPr lang="en-GB" b="1" smtClean="0"/>
              <a:t>MoLA Monograph Series </a:t>
            </a:r>
          </a:p>
          <a:p>
            <a:pPr eaLnBrk="1" hangingPunct="1">
              <a:buFontTx/>
              <a:buNone/>
            </a:pPr>
            <a:r>
              <a:rPr lang="en-GB" b="1" smtClean="0"/>
              <a:t>Authors: Grainger I and Phillpotts C</a:t>
            </a:r>
            <a:r>
              <a:rPr lang="en-GB" smtClean="0"/>
              <a:t> </a:t>
            </a:r>
          </a:p>
          <a:p>
            <a:pPr eaLnBrk="1" hangingPunct="1">
              <a:buFontTx/>
              <a:buNone/>
            </a:pPr>
            <a:r>
              <a:rPr lang="en-GB" smtClean="0"/>
              <a:t>Publication late 2009/early 2010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ph type="body" idx="4294967295"/>
          </p:nvPr>
        </p:nvSpPr>
        <p:spPr bwMode="auto">
          <a:xfrm>
            <a:off x="0" y="1125538"/>
            <a:ext cx="8964613" cy="4824412"/>
          </a:xfrm>
          <a:prstGeom prst="rect">
            <a:avLst/>
          </a:prstGeom>
          <a:solidFill>
            <a:srgbClr val="FFFFFF"/>
          </a:solidFill>
          <a:ln>
            <a:solidFill>
              <a:srgbClr val="000000"/>
            </a:solidFill>
            <a:miter lim="800000"/>
            <a:headEnd/>
            <a:tailEnd/>
          </a:ln>
        </p:spPr>
        <p:txBody>
          <a:bodyPr/>
          <a:lstStyle/>
          <a:p>
            <a:pPr eaLnBrk="1" hangingPunct="1">
              <a:lnSpc>
                <a:spcPct val="90000"/>
              </a:lnSpc>
            </a:pPr>
            <a:r>
              <a:rPr lang="en-GB" sz="2400" smtClean="0"/>
              <a:t>The Royal Naval Victualling Yard at East Smithfield was founded in 1560 and remained on site until 1785 when victualling operations were finally fully transferred to Deptford. The excavations on the site, called the Royal Mint, took place between 1976 and 1988. A fully integrated report has been written to take into account all the strands of evidence for the development of the Yard. This approach aims to achieve a greater understanding of the site’s history through a combination of stratigraphic, documentary, finds and environmental evidence. The volume is the third of three on the archaeology of the site. It follows a MoLAS Studies Series Paper on the Black Death cemetery of 1348–50, and a monograph on the Cistercian Abbey of St Mary Graces 1350–1538 and the manor house 1538–60.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ph type="body" idx="4294967295"/>
          </p:nvPr>
        </p:nvSpPr>
        <p:spPr bwMode="auto">
          <a:xfrm>
            <a:off x="827088" y="1412875"/>
            <a:ext cx="7772400" cy="4114800"/>
          </a:xfrm>
          <a:prstGeom prst="rect">
            <a:avLst/>
          </a:prstGeom>
          <a:solidFill>
            <a:srgbClr val="FFFFFF"/>
          </a:solidFill>
          <a:ln>
            <a:solidFill>
              <a:srgbClr val="000000"/>
            </a:solidFill>
            <a:miter lim="800000"/>
            <a:headEnd/>
            <a:tailEnd/>
          </a:ln>
        </p:spPr>
        <p:txBody>
          <a:bodyPr/>
          <a:lstStyle/>
          <a:p>
            <a:pPr eaLnBrk="1" hangingPunct="1">
              <a:buFontTx/>
              <a:buNone/>
            </a:pPr>
            <a:r>
              <a:rPr lang="en-GB" b="1" smtClean="0"/>
              <a:t>The Royal Navy Victualling Yard, East Smithfield, London</a:t>
            </a:r>
          </a:p>
          <a:p>
            <a:pPr eaLnBrk="1" hangingPunct="1">
              <a:buFontTx/>
              <a:buNone/>
            </a:pPr>
            <a:endParaRPr lang="en-GB" b="1" smtClean="0"/>
          </a:p>
          <a:p>
            <a:pPr eaLnBrk="1" hangingPunct="1">
              <a:buFontTx/>
              <a:buNone/>
            </a:pPr>
            <a:r>
              <a:rPr lang="en-GB" b="1" smtClean="0"/>
              <a:t>MoLA Monograph Series </a:t>
            </a:r>
          </a:p>
          <a:p>
            <a:pPr eaLnBrk="1" hangingPunct="1">
              <a:buFontTx/>
              <a:buNone/>
            </a:pPr>
            <a:r>
              <a:rPr lang="en-GB" b="1" smtClean="0"/>
              <a:t>Authors: Grainger I and Phillpotts C</a:t>
            </a:r>
            <a:r>
              <a:rPr lang="en-GB" smtClean="0"/>
              <a:t> </a:t>
            </a:r>
          </a:p>
          <a:p>
            <a:pPr eaLnBrk="1" hangingPunct="1">
              <a:buFontTx/>
              <a:buNone/>
            </a:pPr>
            <a:r>
              <a:rPr lang="en-GB" smtClean="0"/>
              <a:t>Publication late 2009/early 2010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ph type="body" idx="4294967295"/>
          </p:nvPr>
        </p:nvSpPr>
        <p:spPr bwMode="auto">
          <a:xfrm>
            <a:off x="684213" y="1196975"/>
            <a:ext cx="7772400" cy="4114800"/>
          </a:xfrm>
          <a:prstGeom prst="rect">
            <a:avLst/>
          </a:prstGeom>
          <a:solidFill>
            <a:srgbClr val="FFFFFF"/>
          </a:solidFill>
          <a:ln>
            <a:solidFill>
              <a:srgbClr val="000000"/>
            </a:solidFill>
            <a:miter lim="800000"/>
            <a:headEnd/>
            <a:tailEnd/>
          </a:ln>
        </p:spPr>
        <p:txBody>
          <a:bodyPr/>
          <a:lstStyle/>
          <a:p>
            <a:pPr eaLnBrk="1" hangingPunct="1">
              <a:buFontTx/>
              <a:buNone/>
            </a:pPr>
            <a:r>
              <a:rPr lang="en-GB" smtClean="0"/>
              <a:t>   On May 21st 1661 Samuel Pepys recorded in his diary, </a:t>
            </a:r>
            <a:r>
              <a:rPr lang="en-GB" i="1" smtClean="0"/>
              <a:t>‘Up early, and, with Sir R. Slingsby (and Major Waters the deaf gentleman, his friend, for company's sake) to the Victualling-Office (the first time that I ever knew where it was)’.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ph type="body" idx="4294967295"/>
          </p:nvPr>
        </p:nvSpPr>
        <p:spPr bwMode="auto">
          <a:xfrm>
            <a:off x="971550" y="836613"/>
            <a:ext cx="6800850" cy="5259387"/>
          </a:xfrm>
          <a:prstGeom prst="rect">
            <a:avLst/>
          </a:prstGeom>
          <a:solidFill>
            <a:srgbClr val="FFFFFF"/>
          </a:solidFill>
          <a:ln>
            <a:solidFill>
              <a:srgbClr val="000000"/>
            </a:solidFill>
            <a:miter lim="800000"/>
            <a:headEnd/>
            <a:tailEnd/>
          </a:ln>
        </p:spPr>
        <p:txBody>
          <a:bodyPr/>
          <a:lstStyle/>
          <a:p>
            <a:pPr eaLnBrk="1" hangingPunct="1"/>
            <a:r>
              <a:rPr lang="en-GB" sz="1600" smtClean="0"/>
              <a:t>The Royal Mint is a two hectare (4.94 acre) site to the north-east of the Tower of London, lying between Royal Mint Street to the north, East Smithfield to the south, Cartwright Street to the east, and Tower Hill to the west. After the closure of the Victualling Yard in 1785 the buildings became government warehouses before the Royal Mint was transferred to the site from the Tower of London in 1806. The Royal Mint was gradually transferred to its present home in Llantrisant.</a:t>
            </a:r>
            <a:endParaRPr lang="en-GB" smtClean="0"/>
          </a:p>
        </p:txBody>
      </p:sp>
      <p:pic>
        <p:nvPicPr>
          <p:cNvPr id="66563" name="Picture 4" descr="map"/>
          <p:cNvPicPr>
            <a:picLocks noChangeAspect="1" noChangeArrowheads="1"/>
          </p:cNvPicPr>
          <p:nvPr/>
        </p:nvPicPr>
        <p:blipFill>
          <a:blip r:embed="rId2" cstate="print"/>
          <a:srcRect/>
          <a:stretch>
            <a:fillRect/>
          </a:stretch>
        </p:blipFill>
        <p:spPr bwMode="auto">
          <a:xfrm>
            <a:off x="2268538" y="2781300"/>
            <a:ext cx="381635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ph type="body" idx="4294967295"/>
          </p:nvPr>
        </p:nvSpPr>
        <p:spPr bwMode="auto">
          <a:xfrm>
            <a:off x="1116013" y="1196975"/>
            <a:ext cx="7088187" cy="3240088"/>
          </a:xfrm>
          <a:prstGeom prst="rect">
            <a:avLst/>
          </a:prstGeom>
          <a:solidFill>
            <a:srgbClr val="FFFFFF"/>
          </a:solidFill>
          <a:ln>
            <a:solidFill>
              <a:srgbClr val="000000"/>
            </a:solidFill>
            <a:miter lim="800000"/>
            <a:headEnd/>
            <a:tailEnd/>
          </a:ln>
        </p:spPr>
        <p:txBody>
          <a:bodyPr/>
          <a:lstStyle/>
          <a:p>
            <a:pPr eaLnBrk="1" hangingPunct="1"/>
            <a:r>
              <a:rPr lang="en-GB" smtClean="0"/>
              <a:t>Queen Elizabeth I bought the manor of East Smithfield with the former monastery of St Mary Graces from Sir Arthur Darcy for £1200 in 1560, to serve as a central depot for the victualling of the navy.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ph type="body" idx="4294967295"/>
          </p:nvPr>
        </p:nvSpPr>
        <p:spPr bwMode="auto">
          <a:xfrm>
            <a:off x="0" y="1981200"/>
            <a:ext cx="2916238" cy="4114800"/>
          </a:xfrm>
          <a:prstGeom prst="rect">
            <a:avLst/>
          </a:prstGeom>
          <a:solidFill>
            <a:srgbClr val="FFFFFF"/>
          </a:solidFill>
          <a:ln>
            <a:solidFill>
              <a:srgbClr val="000000"/>
            </a:solidFill>
            <a:miter lim="800000"/>
            <a:headEnd/>
            <a:tailEnd/>
          </a:ln>
        </p:spPr>
        <p:txBody>
          <a:bodyPr/>
          <a:lstStyle/>
          <a:p>
            <a:pPr eaLnBrk="1" hangingPunct="1"/>
            <a:r>
              <a:rPr lang="en-GB" smtClean="0"/>
              <a:t>1635 plan</a:t>
            </a:r>
          </a:p>
        </p:txBody>
      </p:sp>
      <p:pic>
        <p:nvPicPr>
          <p:cNvPr id="68611" name="Picture 3" descr="img047"/>
          <p:cNvPicPr>
            <a:picLocks noChangeAspect="1" noChangeArrowheads="1"/>
          </p:cNvPicPr>
          <p:nvPr/>
        </p:nvPicPr>
        <p:blipFill>
          <a:blip r:embed="rId2" cstate="print"/>
          <a:srcRect/>
          <a:stretch>
            <a:fillRect/>
          </a:stretch>
        </p:blipFill>
        <p:spPr bwMode="auto">
          <a:xfrm>
            <a:off x="3040063" y="333375"/>
            <a:ext cx="4706937"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ph type="body" idx="4294967295"/>
          </p:nvPr>
        </p:nvSpPr>
        <p:spPr bwMode="auto">
          <a:xfrm>
            <a:off x="468313" y="188913"/>
            <a:ext cx="8424862" cy="6264275"/>
          </a:xfrm>
          <a:prstGeom prst="rect">
            <a:avLst/>
          </a:prstGeom>
          <a:solidFill>
            <a:srgbClr val="FFFFFF"/>
          </a:solidFill>
          <a:ln>
            <a:solidFill>
              <a:srgbClr val="000000"/>
            </a:solidFill>
            <a:miter lim="800000"/>
            <a:headEnd/>
            <a:tailEnd/>
          </a:ln>
        </p:spPr>
        <p:txBody>
          <a:bodyPr/>
          <a:lstStyle/>
          <a:p>
            <a:pPr eaLnBrk="1" hangingPunct="1">
              <a:lnSpc>
                <a:spcPct val="80000"/>
              </a:lnSpc>
            </a:pPr>
            <a:r>
              <a:rPr lang="en-GB" sz="2100" smtClean="0"/>
              <a:t>The frequent complaints from their occupants as to the unsuitability of the buildings at Tower Hill for the purposes of victualling begs the question of why the site was chosen for that purpose in 1560?</a:t>
            </a:r>
          </a:p>
          <a:p>
            <a:pPr eaLnBrk="1" hangingPunct="1">
              <a:lnSpc>
                <a:spcPct val="80000"/>
              </a:lnSpc>
            </a:pPr>
            <a:endParaRPr lang="en-GB" sz="2100" smtClean="0"/>
          </a:p>
          <a:p>
            <a:pPr eaLnBrk="1" hangingPunct="1">
              <a:lnSpc>
                <a:spcPct val="80000"/>
              </a:lnSpc>
            </a:pPr>
            <a:r>
              <a:rPr lang="en-GB" sz="2100" smtClean="0"/>
              <a:t>Until the middle of the 16th century there was no separate and permanent victualling department for the Navy. Officials were appointed to supply the ships of particular fleets for individual campaigns. Edward Baeshe was appointed as the first General Surveyor for the Victuals for the Seas in 1546. He was in charge of a series of officers in each of the naval dockyards, and a network of agents in all the counties of the kingdom, operating a system of ‘purveyance’, </a:t>
            </a:r>
          </a:p>
          <a:p>
            <a:pPr eaLnBrk="1" hangingPunct="1">
              <a:lnSpc>
                <a:spcPct val="80000"/>
              </a:lnSpc>
            </a:pPr>
            <a:endParaRPr lang="en-GB" sz="2100" smtClean="0"/>
          </a:p>
          <a:p>
            <a:pPr eaLnBrk="1" hangingPunct="1">
              <a:lnSpc>
                <a:spcPct val="80000"/>
              </a:lnSpc>
            </a:pPr>
            <a:r>
              <a:rPr lang="en-GB" sz="2100" smtClean="0"/>
              <a:t>At this time the Navy probably already had a presence on Tower Hill. In </a:t>
            </a:r>
            <a:r>
              <a:rPr lang="en-GB" sz="2100" i="1" smtClean="0"/>
              <a:t>c</a:t>
            </a:r>
            <a:r>
              <a:rPr lang="en-GB" sz="2100" smtClean="0"/>
              <a:t>1560 regulations stated that principal officers of Navy were to meet at least weekly ‘at our house at towerhill’. The ordinances were to be kept in the ‘consultation house’ there.</a:t>
            </a:r>
          </a:p>
          <a:p>
            <a:pPr eaLnBrk="1" hangingPunct="1">
              <a:lnSpc>
                <a:spcPct val="80000"/>
              </a:lnSpc>
            </a:pPr>
            <a:endParaRPr lang="en-GB" sz="2100" smtClean="0"/>
          </a:p>
          <a:p>
            <a:pPr eaLnBrk="1" hangingPunct="1">
              <a:lnSpc>
                <a:spcPct val="80000"/>
              </a:lnSpc>
            </a:pPr>
            <a:r>
              <a:rPr lang="en-GB" sz="2100" smtClean="0"/>
              <a:t>A precedent for the centralised victualling service lay in the arrangements to supply the requirements of the royal palaces like Greenwich.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1115</Words>
  <Application>Microsoft Office PowerPoint</Application>
  <PresentationFormat>On-screen Show (4:3)</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functions</vt:lpstr>
      <vt:lpstr>Slide 12</vt:lpstr>
      <vt:lpstr>Slide 13</vt:lpstr>
      <vt:lpstr>Slide 14</vt:lpstr>
      <vt:lpstr>Slide 15</vt:lpstr>
      <vt:lpstr>Slide 16</vt:lpstr>
      <vt:lpstr>Slide 17</vt:lpstr>
      <vt:lpstr>Slide 18</vt:lpstr>
      <vt:lpstr>Slide 19</vt:lpstr>
      <vt:lpstr>Slide 20</vt:lpstr>
      <vt:lpstr>Horn cores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cp:revision>
  <dcterms:created xsi:type="dcterms:W3CDTF">2011-02-25T14:21:06Z</dcterms:created>
  <dcterms:modified xsi:type="dcterms:W3CDTF">2011-02-25T14:22:10Z</dcterms:modified>
</cp:coreProperties>
</file>