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727B9-942A-493F-8966-1D0694FBE3B6}" type="datetimeFigureOut">
              <a:rPr lang="en-GB" smtClean="0"/>
              <a:t>01/03/2011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BC1AF-91C9-443D-85E1-FE1643035611}"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GB" smtClean="0"/>
          </a:p>
        </p:txBody>
      </p:sp>
      <p:sp>
        <p:nvSpPr>
          <p:cNvPr id="86020" name="Slide Number Placeholder 3"/>
          <p:cNvSpPr>
            <a:spLocks noGrp="1"/>
          </p:cNvSpPr>
          <p:nvPr>
            <p:ph type="sldNum" sz="quarter" idx="5"/>
          </p:nvPr>
        </p:nvSpPr>
        <p:spPr>
          <a:noFill/>
        </p:spPr>
        <p:txBody>
          <a:bodyPr/>
          <a:lstStyle/>
          <a:p>
            <a:fld id="{2208AD8F-9324-4C66-9068-3D04F69A7FC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GB" smtClean="0"/>
          </a:p>
        </p:txBody>
      </p:sp>
      <p:sp>
        <p:nvSpPr>
          <p:cNvPr id="95236" name="Slide Number Placeholder 3"/>
          <p:cNvSpPr>
            <a:spLocks noGrp="1"/>
          </p:cNvSpPr>
          <p:nvPr>
            <p:ph type="sldNum" sz="quarter" idx="5"/>
          </p:nvPr>
        </p:nvSpPr>
        <p:spPr>
          <a:noFill/>
        </p:spPr>
        <p:txBody>
          <a:bodyPr/>
          <a:lstStyle/>
          <a:p>
            <a:fld id="{29847E2E-C81C-42B0-86DC-4EB2296B4885}"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GB" smtClean="0"/>
          </a:p>
        </p:txBody>
      </p:sp>
      <p:sp>
        <p:nvSpPr>
          <p:cNvPr id="87044" name="Slide Number Placeholder 3"/>
          <p:cNvSpPr>
            <a:spLocks noGrp="1"/>
          </p:cNvSpPr>
          <p:nvPr>
            <p:ph type="sldNum" sz="quarter" idx="5"/>
          </p:nvPr>
        </p:nvSpPr>
        <p:spPr>
          <a:noFill/>
        </p:spPr>
        <p:txBody>
          <a:bodyPr/>
          <a:lstStyle/>
          <a:p>
            <a:fld id="{3792F58C-11F5-49E2-BAC3-F4C7C8F563F3}"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GB" smtClean="0"/>
              <a:t>September 13, 1848 at a construction site of the Rutland &amp; Burlington Railroad. </a:t>
            </a:r>
          </a:p>
          <a:p>
            <a:endParaRPr lang="en-GB" smtClean="0"/>
          </a:p>
        </p:txBody>
      </p:sp>
      <p:sp>
        <p:nvSpPr>
          <p:cNvPr id="88068" name="Slide Number Placeholder 3"/>
          <p:cNvSpPr>
            <a:spLocks noGrp="1"/>
          </p:cNvSpPr>
          <p:nvPr>
            <p:ph type="sldNum" sz="quarter" idx="5"/>
          </p:nvPr>
        </p:nvSpPr>
        <p:spPr>
          <a:noFill/>
        </p:spPr>
        <p:txBody>
          <a:bodyPr/>
          <a:lstStyle/>
          <a:p>
            <a:fld id="{724A7524-B2EC-452A-A55F-31C8468953D3}"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GB" smtClean="0"/>
          </a:p>
        </p:txBody>
      </p:sp>
      <p:sp>
        <p:nvSpPr>
          <p:cNvPr id="89092" name="Slide Number Placeholder 3"/>
          <p:cNvSpPr>
            <a:spLocks noGrp="1"/>
          </p:cNvSpPr>
          <p:nvPr>
            <p:ph type="sldNum" sz="quarter" idx="5"/>
          </p:nvPr>
        </p:nvSpPr>
        <p:spPr>
          <a:noFill/>
        </p:spPr>
        <p:txBody>
          <a:bodyPr/>
          <a:lstStyle/>
          <a:p>
            <a:fld id="{05BF90EF-698C-4E69-AAC8-2C7494C9965E}"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GB" smtClean="0"/>
              <a:t>Impulsivity,  “acquired sociopathy”, Impaired smell, taste, flavour, reward, satiety, Impairment - Flexible relearning</a:t>
            </a:r>
          </a:p>
          <a:p>
            <a:endParaRPr lang="en-US" smtClean="0"/>
          </a:p>
          <a:p>
            <a:endParaRPr lang="en-GB" smtClean="0"/>
          </a:p>
        </p:txBody>
      </p:sp>
      <p:sp>
        <p:nvSpPr>
          <p:cNvPr id="90116" name="Slide Number Placeholder 3"/>
          <p:cNvSpPr>
            <a:spLocks noGrp="1"/>
          </p:cNvSpPr>
          <p:nvPr>
            <p:ph type="sldNum" sz="quarter" idx="5"/>
          </p:nvPr>
        </p:nvSpPr>
        <p:spPr>
          <a:noFill/>
        </p:spPr>
        <p:txBody>
          <a:bodyPr/>
          <a:lstStyle/>
          <a:p>
            <a:fld id="{309E570D-4852-4280-AD99-049BB8D7455D}"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lnSpc>
                <a:spcPct val="90000"/>
              </a:lnSpc>
            </a:pPr>
            <a:endParaRPr lang="en-US" smtClean="0"/>
          </a:p>
        </p:txBody>
      </p:sp>
      <p:sp>
        <p:nvSpPr>
          <p:cNvPr id="91140" name="Slide Number Placeholder 3"/>
          <p:cNvSpPr>
            <a:spLocks noGrp="1"/>
          </p:cNvSpPr>
          <p:nvPr>
            <p:ph type="sldNum" sz="quarter" idx="5"/>
          </p:nvPr>
        </p:nvSpPr>
        <p:spPr>
          <a:noFill/>
        </p:spPr>
        <p:txBody>
          <a:bodyPr/>
          <a:lstStyle/>
          <a:p>
            <a:fld id="{53BE525B-2722-41AE-9FDA-3359DE0799C9}"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B7C6822-F79C-44BB-8993-1B8AD422724E}" type="slidenum">
              <a:rPr lang="en-GB"/>
              <a:pPr/>
              <a:t>11</a:t>
            </a:fld>
            <a:endParaRPr lang="en-GB"/>
          </a:p>
        </p:txBody>
      </p:sp>
      <p:sp>
        <p:nvSpPr>
          <p:cNvPr id="92163" name="Rectangle 2"/>
          <p:cNvSpPr>
            <a:spLocks noRot="1" noChangeArrowheads="1" noTextEdit="1"/>
          </p:cNvSpPr>
          <p:nvPr>
            <p:ph type="sldImg"/>
          </p:nvPr>
        </p:nvSpPr>
        <p:spPr>
          <a:xfrm>
            <a:off x="1131888" y="701675"/>
            <a:ext cx="4581525" cy="3435350"/>
          </a:xfrm>
          <a:ln/>
        </p:spPr>
      </p:sp>
      <p:sp>
        <p:nvSpPr>
          <p:cNvPr id="92164" name="Rectangle 3"/>
          <p:cNvSpPr>
            <a:spLocks noGrp="1" noChangeArrowheads="1"/>
          </p:cNvSpPr>
          <p:nvPr>
            <p:ph type="body" idx="1"/>
          </p:nvPr>
        </p:nvSpPr>
        <p:spPr>
          <a:xfrm>
            <a:off x="922338" y="4348163"/>
            <a:ext cx="5000625" cy="4143375"/>
          </a:xfrm>
          <a:noFill/>
          <a:ln/>
        </p:spPr>
        <p:txBody>
          <a:bodyPr/>
          <a:lstStyle/>
          <a:p>
            <a:pPr eaLnBrk="1" hangingPunct="1"/>
            <a:r>
              <a:rPr lang="en-GB" altLang="ja-JP" smtClean="0"/>
              <a:t>Goals guide habits most fundamentally by providing the initial outcome-oriented impetus for response repetition. In this sense, habits often are a vestige of past goal pursuit </a:t>
            </a:r>
          </a:p>
          <a:p>
            <a:pPr eaLnBrk="1" hangingPunct="1"/>
            <a:endParaRPr lang="en-GB" altLang="ja-JP" smtClean="0"/>
          </a:p>
          <a:p>
            <a:pPr eaLnBrk="1" hangingPunct="1"/>
            <a:r>
              <a:rPr lang="en-GB" altLang="ja-JP" smtClean="0"/>
              <a:t>Goal-directed action is operationally defined by the sensitivity of responses to the outcome. Yin </a:t>
            </a:r>
            <a:r>
              <a:rPr lang="en-GB" altLang="ja-JP" i="1" smtClean="0"/>
              <a:t>et al </a:t>
            </a:r>
            <a:r>
              <a:rPr lang="en-GB" altLang="ja-JP" smtClean="0"/>
              <a:t>[, 2004 #48] showed that the progression from goal-directed to habitual responding was disrupted by lesions of the dorsolateral striatum. Rather than progressing to habits, lesioned animals remained sensitive to devaluation of the outcome throughout training. In contrast, progression to habitual responding occurs normally in rats with lesions to the dorsomedial striatum. The same results were obtained using a LiCl devaluation paradigm [Yin, 2004 #48] or an omission procedure [Yin, 2006 #47] to test for goal directed responding. Such evidence suggests that the dorsolateral striatum, but not the dorsomedial striatum, is responsible for the SR associations that are thought to underlie habitual responding. Furthermore, DA innervation of the dorsolateral striatum is absolutely required for habit formation in instrumental conditioning [Faure, 2005 #27].</a:t>
            </a:r>
          </a:p>
          <a:p>
            <a:pPr eaLnBrk="1" hangingPunct="1"/>
            <a:endParaRPr lang="ja-JP" altLang="en-GB" smtClean="0"/>
          </a:p>
          <a:p>
            <a:pPr eaLnBrk="1" hangingPunct="1"/>
            <a:r>
              <a:rPr lang="en-GB" altLang="ja-JP" smtClean="0"/>
              <a:t>Habit formation is also frequently referred in the context of addiction, a classically considered DA-mediated dysregulated behaviour highly relevant to our topic. There is indeed a development of habits in drug-seeking behaviour. It has been shown recently that although the DA system via the ventral striatum plays a critical role in this behaviour, the dorsal striatum plays a key role at the stage of habit formation [Belin, 2008 #50]. This DA mediated behaviour is also modulated by the control of the subthalamic nucleus, since subthalamic nucleus lesions can reduce motivation for drugs of abuse such as cocaine, while increasing motivation for food [Baunez, 2005 #49] and subthalamic nucleus deep brain stimulation can reduce compulsive medication use and pathological gambling in PD patients [Witjas, 2005 #53].</a:t>
            </a: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a:lnSpc>
                <a:spcPct val="90000"/>
              </a:lnSpc>
            </a:pPr>
            <a:endParaRPr lang="en-US" smtClean="0"/>
          </a:p>
        </p:txBody>
      </p:sp>
      <p:sp>
        <p:nvSpPr>
          <p:cNvPr id="93188" name="Slide Number Placeholder 3"/>
          <p:cNvSpPr>
            <a:spLocks noGrp="1"/>
          </p:cNvSpPr>
          <p:nvPr>
            <p:ph type="sldNum" sz="quarter" idx="5"/>
          </p:nvPr>
        </p:nvSpPr>
        <p:spPr>
          <a:noFill/>
        </p:spPr>
        <p:txBody>
          <a:bodyPr/>
          <a:lstStyle/>
          <a:p>
            <a:fld id="{BDC12CD4-6F2D-4273-B969-FCA08BFD79B4}" type="slidenum">
              <a:rPr lang="en-US"/>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t>Imagine that the United States is preparing for the outbreak of an unusual</a:t>
            </a:r>
          </a:p>
          <a:p>
            <a:r>
              <a:rPr lang="en-US" smtClean="0"/>
              <a:t>Asian disease, which is expected to kill 600 people. Two alternative</a:t>
            </a:r>
          </a:p>
          <a:p>
            <a:r>
              <a:rPr lang="en-US" smtClean="0"/>
              <a:t>programs to combat the disease have been proposed. Assume that</a:t>
            </a:r>
          </a:p>
          <a:p>
            <a:r>
              <a:rPr lang="en-US" smtClean="0"/>
              <a:t>the exact scientific estimates of the consequences of the programs are</a:t>
            </a:r>
          </a:p>
          <a:p>
            <a:r>
              <a:rPr lang="en-US" smtClean="0"/>
              <a:t>as follows:</a:t>
            </a:r>
          </a:p>
          <a:p>
            <a:r>
              <a:rPr lang="en-US" smtClean="0"/>
              <a:t>If Program A is adopted, 200 people will be saved</a:t>
            </a:r>
          </a:p>
          <a:p>
            <a:r>
              <a:rPr lang="en-US" smtClean="0"/>
              <a:t>Imagine that the United States is preparing for the outbreak of an unusual</a:t>
            </a:r>
          </a:p>
          <a:p>
            <a:r>
              <a:rPr lang="en-US" smtClean="0"/>
              <a:t>Asian disease, which is expected to kill 600 people. Two alternative</a:t>
            </a:r>
          </a:p>
          <a:p>
            <a:r>
              <a:rPr lang="en-US" smtClean="0"/>
              <a:t>programs to combat the disease have been proposed. Assume that</a:t>
            </a:r>
          </a:p>
          <a:p>
            <a:r>
              <a:rPr lang="en-US" smtClean="0"/>
              <a:t>the exact scientific estimates of the consequences of the programs are</a:t>
            </a:r>
          </a:p>
          <a:p>
            <a:r>
              <a:rPr lang="en-US" smtClean="0"/>
              <a:t>as follows:</a:t>
            </a:r>
          </a:p>
          <a:p>
            <a:endParaRPr lang="en-US" smtClean="0"/>
          </a:p>
          <a:p>
            <a:endParaRPr lang="en-US" smtClean="0"/>
          </a:p>
          <a:p>
            <a:endParaRPr lang="en-US" smtClean="0"/>
          </a:p>
          <a:p>
            <a:r>
              <a:rPr lang="en-US" smtClean="0"/>
              <a:t>If Program A' is adopted, 400 people will die</a:t>
            </a:r>
          </a:p>
          <a:p>
            <a:r>
              <a:rPr lang="en-US" smtClean="0"/>
              <a:t>If Program B' is adopted, there is a one-third probability that nobody</a:t>
            </a:r>
          </a:p>
          <a:p>
            <a:r>
              <a:rPr lang="en-US" smtClean="0"/>
              <a:t>will die and a two-thirds probability that 600 people will die</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49473F-2C01-4E8D-95E6-2EBA93AE6CF3}" type="datetimeFigureOut">
              <a:rPr lang="en-GB" smtClean="0"/>
              <a:t>01/03/2011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49473F-2C01-4E8D-95E6-2EBA93AE6CF3}" type="datetimeFigureOut">
              <a:rPr lang="en-GB" smtClean="0"/>
              <a:t>01/03/2011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49473F-2C01-4E8D-95E6-2EBA93AE6CF3}" type="datetimeFigureOut">
              <a:rPr lang="en-GB" smtClean="0"/>
              <a:t>01/03/2011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b="0" smtClean="0"/>
            </a:lvl1pPr>
          </a:lstStyle>
          <a:p>
            <a:pPr>
              <a:defRPr/>
            </a:pPr>
            <a:endParaRPr lang="en-GB"/>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b="0" smtClean="0"/>
            </a:lvl1pPr>
          </a:lstStyle>
          <a:p>
            <a:pPr>
              <a:defRPr/>
            </a:pPr>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pPr>
              <a:defRPr/>
            </a:pPr>
            <a:fld id="{55BAE8B3-4EA8-4653-BE8B-A12B66F14A1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49473F-2C01-4E8D-95E6-2EBA93AE6CF3}" type="datetimeFigureOut">
              <a:rPr lang="en-GB" smtClean="0"/>
              <a:t>01/03/2011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9473F-2C01-4E8D-95E6-2EBA93AE6CF3}" type="datetimeFigureOut">
              <a:rPr lang="en-GB" smtClean="0"/>
              <a:t>01/03/2011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49473F-2C01-4E8D-95E6-2EBA93AE6CF3}" type="datetimeFigureOut">
              <a:rPr lang="en-GB" smtClean="0"/>
              <a:t>01/03/2011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49473F-2C01-4E8D-95E6-2EBA93AE6CF3}" type="datetimeFigureOut">
              <a:rPr lang="en-GB" smtClean="0"/>
              <a:t>01/03/2011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49473F-2C01-4E8D-95E6-2EBA93AE6CF3}" type="datetimeFigureOut">
              <a:rPr lang="en-GB" smtClean="0"/>
              <a:t>01/03/2011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9473F-2C01-4E8D-95E6-2EBA93AE6CF3}" type="datetimeFigureOut">
              <a:rPr lang="en-GB" smtClean="0"/>
              <a:t>01/03/2011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9473F-2C01-4E8D-95E6-2EBA93AE6CF3}" type="datetimeFigureOut">
              <a:rPr lang="en-GB" smtClean="0"/>
              <a:t>01/03/2011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9473F-2C01-4E8D-95E6-2EBA93AE6CF3}" type="datetimeFigureOut">
              <a:rPr lang="en-GB" smtClean="0"/>
              <a:t>01/03/2011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1DC9C-7A7E-48C1-AFCA-A694E6E0E19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473F-2C01-4E8D-95E6-2EBA93AE6CF3}" type="datetimeFigureOut">
              <a:rPr lang="en-GB" smtClean="0"/>
              <a:t>01/03/2011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1DC9C-7A7E-48C1-AFCA-A694E6E0E19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116013" y="1844675"/>
            <a:ext cx="7127875" cy="1368425"/>
          </a:xfrm>
        </p:spPr>
        <p:txBody>
          <a:bodyPr/>
          <a:lstStyle/>
          <a:p>
            <a:pPr algn="ctr" eaLnBrk="1" hangingPunct="1"/>
            <a:r>
              <a:rPr lang="en-GB" sz="2600" smtClean="0">
                <a:solidFill>
                  <a:srgbClr val="FF0000"/>
                </a:solidFill>
              </a:rPr>
              <a:t>The Disordered Brain</a:t>
            </a:r>
            <a:br>
              <a:rPr lang="en-GB" sz="2600" smtClean="0">
                <a:solidFill>
                  <a:srgbClr val="FF0000"/>
                </a:solidFill>
              </a:rPr>
            </a:br>
            <a:r>
              <a:rPr lang="en-GB" sz="2600" smtClean="0">
                <a:solidFill>
                  <a:srgbClr val="FF0000"/>
                </a:solidFill>
              </a:rPr>
              <a:t/>
            </a:r>
            <a:br>
              <a:rPr lang="en-GB" sz="2600" smtClean="0">
                <a:solidFill>
                  <a:srgbClr val="FF0000"/>
                </a:solidFill>
              </a:rPr>
            </a:br>
            <a:r>
              <a:rPr lang="en-GB" sz="2200" smtClean="0">
                <a:solidFill>
                  <a:srgbClr val="FF0000"/>
                </a:solidFill>
              </a:rPr>
              <a:t>what happens when decision making goes wrong?</a:t>
            </a:r>
            <a:endParaRPr lang="en-US" sz="2200" smtClean="0">
              <a:solidFill>
                <a:srgbClr val="FF0000"/>
              </a:solidFill>
            </a:endParaRPr>
          </a:p>
        </p:txBody>
      </p:sp>
      <p:sp>
        <p:nvSpPr>
          <p:cNvPr id="36867" name="Rectangle 3"/>
          <p:cNvSpPr>
            <a:spLocks noGrp="1" noChangeArrowheads="1"/>
          </p:cNvSpPr>
          <p:nvPr>
            <p:ph type="subTitle" idx="1"/>
          </p:nvPr>
        </p:nvSpPr>
        <p:spPr>
          <a:xfrm>
            <a:off x="323850" y="3933825"/>
            <a:ext cx="8496300" cy="1944688"/>
          </a:xfrm>
        </p:spPr>
        <p:txBody>
          <a:bodyPr>
            <a:normAutofit lnSpcReduction="10000"/>
          </a:bodyPr>
          <a:lstStyle/>
          <a:p>
            <a:pPr algn="ctr" eaLnBrk="1" hangingPunct="1"/>
            <a:r>
              <a:rPr lang="en-GB" sz="2000" b="1" smtClean="0">
                <a:solidFill>
                  <a:srgbClr val="660033"/>
                </a:solidFill>
              </a:rPr>
              <a:t>Neil Harrison</a:t>
            </a:r>
          </a:p>
          <a:p>
            <a:pPr algn="ctr" eaLnBrk="1" hangingPunct="1"/>
            <a:endParaRPr lang="en-GB" sz="1800" smtClean="0">
              <a:solidFill>
                <a:schemeClr val="tx2"/>
              </a:solidFill>
            </a:endParaRPr>
          </a:p>
          <a:p>
            <a:pPr algn="ctr" eaLnBrk="1" hangingPunct="1"/>
            <a:r>
              <a:rPr lang="en-GB" sz="1800" smtClean="0">
                <a:solidFill>
                  <a:schemeClr val="tx2"/>
                </a:solidFill>
              </a:rPr>
              <a:t>University of Sussex</a:t>
            </a:r>
          </a:p>
          <a:p>
            <a:pPr algn="ctr" eaLnBrk="1" hangingPunct="1"/>
            <a:endParaRPr lang="en-GB" sz="1800" smtClean="0">
              <a:solidFill>
                <a:schemeClr val="tx2"/>
              </a:solidFill>
            </a:endParaRPr>
          </a:p>
          <a:p>
            <a:pPr algn="ctr" eaLnBrk="1" hangingPunct="1"/>
            <a:r>
              <a:rPr lang="en-GB" sz="1600" smtClean="0">
                <a:solidFill>
                  <a:schemeClr val="tx2"/>
                </a:solidFill>
              </a:rPr>
              <a:t>Formerly: Institute of Cognitive Neuroscience </a:t>
            </a:r>
          </a:p>
          <a:p>
            <a:pPr algn="ctr" eaLnBrk="1" hangingPunct="1"/>
            <a:r>
              <a:rPr lang="en-GB" sz="1600" smtClean="0">
                <a:solidFill>
                  <a:schemeClr val="tx2"/>
                </a:solidFill>
              </a:rPr>
              <a:t>&amp; Wellcome Trust Centre for Neuroimaging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323850" y="3141663"/>
            <a:ext cx="8496300" cy="2459037"/>
          </a:xfrm>
          <a:prstGeom prst="rect">
            <a:avLst/>
          </a:prstGeom>
          <a:noFill/>
          <a:ln w="9525">
            <a:noFill/>
            <a:miter lim="800000"/>
            <a:headEnd/>
            <a:tailEnd/>
          </a:ln>
        </p:spPr>
      </p:pic>
      <p:sp>
        <p:nvSpPr>
          <p:cNvPr id="46083" name="Rectangle 3"/>
          <p:cNvSpPr>
            <a:spLocks noChangeArrowheads="1"/>
          </p:cNvSpPr>
          <p:nvPr/>
        </p:nvSpPr>
        <p:spPr bwMode="auto">
          <a:xfrm>
            <a:off x="34925" y="620713"/>
            <a:ext cx="4752975" cy="431800"/>
          </a:xfrm>
          <a:prstGeom prst="rect">
            <a:avLst/>
          </a:prstGeom>
          <a:noFill/>
          <a:ln w="9525">
            <a:noFill/>
            <a:miter lim="800000"/>
            <a:headEnd/>
            <a:tailEnd/>
          </a:ln>
        </p:spPr>
        <p:txBody>
          <a:bodyPr/>
          <a:lstStyle/>
          <a:p>
            <a:pPr algn="ctr">
              <a:spcBef>
                <a:spcPct val="20000"/>
              </a:spcBef>
            </a:pPr>
            <a:r>
              <a:rPr lang="en-GB" sz="2000">
                <a:solidFill>
                  <a:srgbClr val="660033"/>
                </a:solidFill>
              </a:rPr>
              <a:t>Multiple decision making systems</a:t>
            </a:r>
          </a:p>
        </p:txBody>
      </p:sp>
      <p:sp>
        <p:nvSpPr>
          <p:cNvPr id="46084" name="Text Box 4"/>
          <p:cNvSpPr txBox="1">
            <a:spLocks noChangeArrowheads="1"/>
          </p:cNvSpPr>
          <p:nvPr/>
        </p:nvSpPr>
        <p:spPr bwMode="auto">
          <a:xfrm>
            <a:off x="323850" y="1651000"/>
            <a:ext cx="6089650" cy="915988"/>
          </a:xfrm>
          <a:prstGeom prst="rect">
            <a:avLst/>
          </a:prstGeom>
          <a:noFill/>
          <a:ln w="9525">
            <a:noFill/>
            <a:miter lim="800000"/>
            <a:headEnd/>
            <a:tailEnd/>
          </a:ln>
        </p:spPr>
        <p:txBody>
          <a:bodyPr wrap="none">
            <a:spAutoFit/>
          </a:bodyPr>
          <a:lstStyle/>
          <a:p>
            <a:r>
              <a:rPr lang="en-GB"/>
              <a:t>What happens when one or other breaks down?</a:t>
            </a:r>
          </a:p>
          <a:p>
            <a:endParaRPr lang="en-GB"/>
          </a:p>
          <a:p>
            <a:r>
              <a:rPr lang="en-GB"/>
              <a:t>Or if one becomes more or less dominant than the others?</a:t>
            </a:r>
          </a:p>
        </p:txBody>
      </p:sp>
      <p:sp>
        <p:nvSpPr>
          <p:cNvPr id="46085" name="Rectangle 5"/>
          <p:cNvSpPr>
            <a:spLocks noChangeArrowheads="1"/>
          </p:cNvSpPr>
          <p:nvPr/>
        </p:nvSpPr>
        <p:spPr bwMode="auto">
          <a:xfrm>
            <a:off x="323850" y="3141663"/>
            <a:ext cx="8496300" cy="2447925"/>
          </a:xfrm>
          <a:prstGeom prst="rect">
            <a:avLst/>
          </a:prstGeom>
          <a:solidFill>
            <a:schemeClr val="tx1">
              <a:alpha val="50195"/>
            </a:schemeClr>
          </a:solidFill>
          <a:ln w="0">
            <a:solidFill>
              <a:schemeClr val="tx1"/>
            </a:solidFill>
            <a:miter lim="800000"/>
            <a:headEnd/>
            <a:tailEnd/>
          </a:ln>
        </p:spPr>
        <p:txBody>
          <a:bodyPr wrap="none" anchor="ctr"/>
          <a:lstStyle/>
          <a:p>
            <a:endParaRPr lang="en-US"/>
          </a:p>
        </p:txBody>
      </p:sp>
      <p:pic>
        <p:nvPicPr>
          <p:cNvPr id="46086" name="Picture 6"/>
          <p:cNvPicPr>
            <a:picLocks noChangeAspect="1" noChangeArrowheads="1"/>
          </p:cNvPicPr>
          <p:nvPr/>
        </p:nvPicPr>
        <p:blipFill>
          <a:blip r:embed="rId2" cstate="print"/>
          <a:srcRect l="32347" r="29906"/>
          <a:stretch>
            <a:fillRect/>
          </a:stretch>
        </p:blipFill>
        <p:spPr bwMode="auto">
          <a:xfrm>
            <a:off x="3071813" y="3130550"/>
            <a:ext cx="3205162" cy="245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79388" y="692150"/>
            <a:ext cx="2376487" cy="431800"/>
          </a:xfrm>
          <a:prstGeom prst="rect">
            <a:avLst/>
          </a:prstGeom>
          <a:noFill/>
          <a:ln w="9525">
            <a:noFill/>
            <a:miter lim="800000"/>
            <a:headEnd/>
            <a:tailEnd/>
          </a:ln>
        </p:spPr>
        <p:txBody>
          <a:bodyPr/>
          <a:lstStyle/>
          <a:p>
            <a:pPr algn="ctr">
              <a:spcBef>
                <a:spcPct val="20000"/>
              </a:spcBef>
            </a:pPr>
            <a:r>
              <a:rPr lang="en-GB" sz="2000">
                <a:solidFill>
                  <a:srgbClr val="660033"/>
                </a:solidFill>
              </a:rPr>
              <a:t>Drug addictions</a:t>
            </a:r>
          </a:p>
        </p:txBody>
      </p:sp>
      <p:sp>
        <p:nvSpPr>
          <p:cNvPr id="47107" name="Text Box 35"/>
          <p:cNvSpPr txBox="1">
            <a:spLocks noChangeArrowheads="1"/>
          </p:cNvSpPr>
          <p:nvPr/>
        </p:nvSpPr>
        <p:spPr bwMode="auto">
          <a:xfrm>
            <a:off x="323850" y="1582738"/>
            <a:ext cx="4802188" cy="3282950"/>
          </a:xfrm>
          <a:prstGeom prst="rect">
            <a:avLst/>
          </a:prstGeom>
          <a:noFill/>
          <a:ln w="9525">
            <a:noFill/>
            <a:miter lim="800000"/>
            <a:headEnd/>
            <a:tailEnd/>
          </a:ln>
        </p:spPr>
        <p:txBody>
          <a:bodyPr wrap="none">
            <a:spAutoFit/>
          </a:bodyPr>
          <a:lstStyle/>
          <a:p>
            <a:r>
              <a:rPr lang="en-GB" sz="1400"/>
              <a:t>Change in behaviour</a:t>
            </a:r>
          </a:p>
          <a:p>
            <a:endParaRPr lang="en-GB" sz="1400"/>
          </a:p>
          <a:p>
            <a:r>
              <a:rPr lang="en-GB" sz="1400"/>
              <a:t>- Loss of self-directed/willed behaviours</a:t>
            </a:r>
          </a:p>
          <a:p>
            <a:endParaRPr lang="en-GB" sz="1400"/>
          </a:p>
          <a:p>
            <a:r>
              <a:rPr lang="en-GB" sz="1400"/>
              <a:t>- Increase in automatic sensory-driven behaviours</a:t>
            </a:r>
          </a:p>
          <a:p>
            <a:r>
              <a:rPr lang="en-GB" sz="1400"/>
              <a:t>  (e.g. Habits )</a:t>
            </a:r>
          </a:p>
          <a:p>
            <a:endParaRPr lang="en-GB" sz="1400"/>
          </a:p>
          <a:p>
            <a:endParaRPr lang="en-GB" sz="1400"/>
          </a:p>
          <a:p>
            <a:r>
              <a:rPr lang="en-GB" sz="1400"/>
              <a:t>How does this happen?</a:t>
            </a:r>
          </a:p>
          <a:p>
            <a:endParaRPr lang="en-GB" sz="1400"/>
          </a:p>
          <a:p>
            <a:pPr>
              <a:buFontTx/>
              <a:buChar char="-"/>
            </a:pPr>
            <a:r>
              <a:rPr lang="en-GB" sz="1400"/>
              <a:t> drugs of abuse increase brain dopamine</a:t>
            </a:r>
          </a:p>
          <a:p>
            <a:r>
              <a:rPr lang="en-GB" sz="1400"/>
              <a:t>(the chemical used by the brain to signal reward)</a:t>
            </a:r>
          </a:p>
          <a:p>
            <a:endParaRPr lang="en-GB" sz="1400"/>
          </a:p>
          <a:p>
            <a:r>
              <a:rPr lang="en-GB" sz="1400"/>
              <a:t>-  ‘hijack’ the brain’s reward system</a:t>
            </a:r>
          </a:p>
          <a:p>
            <a:r>
              <a:rPr lang="en-GB" sz="1400"/>
              <a:t>(drug becomes salient at the expense of all other rewards) </a:t>
            </a:r>
          </a:p>
        </p:txBody>
      </p:sp>
      <p:pic>
        <p:nvPicPr>
          <p:cNvPr id="47108" name="Picture 32"/>
          <p:cNvPicPr>
            <a:picLocks noChangeAspect="1" noChangeArrowheads="1"/>
          </p:cNvPicPr>
          <p:nvPr/>
        </p:nvPicPr>
        <p:blipFill>
          <a:blip r:embed="rId3" cstate="print"/>
          <a:srcRect/>
          <a:stretch>
            <a:fillRect/>
          </a:stretch>
        </p:blipFill>
        <p:spPr bwMode="auto">
          <a:xfrm>
            <a:off x="5254625" y="1412875"/>
            <a:ext cx="3592513"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323850" y="3141663"/>
            <a:ext cx="8496300" cy="2459037"/>
          </a:xfrm>
          <a:prstGeom prst="rect">
            <a:avLst/>
          </a:prstGeom>
          <a:noFill/>
          <a:ln w="9525">
            <a:noFill/>
            <a:miter lim="800000"/>
            <a:headEnd/>
            <a:tailEnd/>
          </a:ln>
        </p:spPr>
      </p:pic>
      <p:sp>
        <p:nvSpPr>
          <p:cNvPr id="48131" name="Rectangle 3"/>
          <p:cNvSpPr>
            <a:spLocks noChangeArrowheads="1"/>
          </p:cNvSpPr>
          <p:nvPr/>
        </p:nvSpPr>
        <p:spPr bwMode="auto">
          <a:xfrm>
            <a:off x="34925" y="620713"/>
            <a:ext cx="4752975" cy="431800"/>
          </a:xfrm>
          <a:prstGeom prst="rect">
            <a:avLst/>
          </a:prstGeom>
          <a:noFill/>
          <a:ln w="9525">
            <a:noFill/>
            <a:miter lim="800000"/>
            <a:headEnd/>
            <a:tailEnd/>
          </a:ln>
        </p:spPr>
        <p:txBody>
          <a:bodyPr/>
          <a:lstStyle/>
          <a:p>
            <a:pPr algn="ctr">
              <a:spcBef>
                <a:spcPct val="20000"/>
              </a:spcBef>
            </a:pPr>
            <a:r>
              <a:rPr lang="en-GB" sz="2000">
                <a:solidFill>
                  <a:srgbClr val="660033"/>
                </a:solidFill>
              </a:rPr>
              <a:t>Multiple decision making systems</a:t>
            </a:r>
          </a:p>
        </p:txBody>
      </p:sp>
      <p:sp>
        <p:nvSpPr>
          <p:cNvPr id="48132" name="Text Box 4"/>
          <p:cNvSpPr txBox="1">
            <a:spLocks noChangeArrowheads="1"/>
          </p:cNvSpPr>
          <p:nvPr/>
        </p:nvSpPr>
        <p:spPr bwMode="auto">
          <a:xfrm>
            <a:off x="323850" y="1651000"/>
            <a:ext cx="6089650" cy="915988"/>
          </a:xfrm>
          <a:prstGeom prst="rect">
            <a:avLst/>
          </a:prstGeom>
          <a:noFill/>
          <a:ln w="9525">
            <a:noFill/>
            <a:miter lim="800000"/>
            <a:headEnd/>
            <a:tailEnd/>
          </a:ln>
        </p:spPr>
        <p:txBody>
          <a:bodyPr wrap="none">
            <a:spAutoFit/>
          </a:bodyPr>
          <a:lstStyle/>
          <a:p>
            <a:r>
              <a:rPr lang="en-GB"/>
              <a:t>What happens when one or other breaks down?</a:t>
            </a:r>
          </a:p>
          <a:p>
            <a:endParaRPr lang="en-GB"/>
          </a:p>
          <a:p>
            <a:r>
              <a:rPr lang="en-GB"/>
              <a:t>Or if one becomes more or less dominant than the others?</a:t>
            </a:r>
          </a:p>
        </p:txBody>
      </p:sp>
      <p:sp>
        <p:nvSpPr>
          <p:cNvPr id="48133" name="Rectangle 5"/>
          <p:cNvSpPr>
            <a:spLocks noChangeArrowheads="1"/>
          </p:cNvSpPr>
          <p:nvPr/>
        </p:nvSpPr>
        <p:spPr bwMode="auto">
          <a:xfrm>
            <a:off x="323850" y="3141663"/>
            <a:ext cx="8496300" cy="2447925"/>
          </a:xfrm>
          <a:prstGeom prst="rect">
            <a:avLst/>
          </a:prstGeom>
          <a:solidFill>
            <a:schemeClr val="tx1">
              <a:alpha val="50195"/>
            </a:schemeClr>
          </a:solidFill>
          <a:ln w="0">
            <a:solidFill>
              <a:schemeClr val="tx1"/>
            </a:solidFill>
            <a:miter lim="800000"/>
            <a:headEnd/>
            <a:tailEnd/>
          </a:ln>
        </p:spPr>
        <p:txBody>
          <a:bodyPr wrap="none" anchor="ctr"/>
          <a:lstStyle/>
          <a:p>
            <a:endParaRPr lang="en-US"/>
          </a:p>
        </p:txBody>
      </p:sp>
      <p:pic>
        <p:nvPicPr>
          <p:cNvPr id="48134" name="Picture 6"/>
          <p:cNvPicPr>
            <a:picLocks noChangeAspect="1" noChangeArrowheads="1"/>
          </p:cNvPicPr>
          <p:nvPr/>
        </p:nvPicPr>
        <p:blipFill>
          <a:blip r:embed="rId2" cstate="print"/>
          <a:srcRect l="66219"/>
          <a:stretch>
            <a:fillRect/>
          </a:stretch>
        </p:blipFill>
        <p:spPr bwMode="auto">
          <a:xfrm>
            <a:off x="5980113" y="3130550"/>
            <a:ext cx="2906712" cy="245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07950" y="620713"/>
            <a:ext cx="2376488" cy="431800"/>
          </a:xfrm>
          <a:prstGeom prst="rect">
            <a:avLst/>
          </a:prstGeom>
          <a:noFill/>
          <a:ln w="9525">
            <a:noFill/>
            <a:miter lim="800000"/>
            <a:headEnd/>
            <a:tailEnd/>
          </a:ln>
        </p:spPr>
        <p:txBody>
          <a:bodyPr/>
          <a:lstStyle/>
          <a:p>
            <a:pPr algn="ctr">
              <a:spcBef>
                <a:spcPct val="20000"/>
              </a:spcBef>
            </a:pPr>
            <a:r>
              <a:rPr lang="en-GB" sz="2000">
                <a:solidFill>
                  <a:srgbClr val="660033"/>
                </a:solidFill>
              </a:rPr>
              <a:t>Specific phobias</a:t>
            </a:r>
          </a:p>
        </p:txBody>
      </p:sp>
      <p:sp>
        <p:nvSpPr>
          <p:cNvPr id="49155" name="Text Box 7"/>
          <p:cNvSpPr txBox="1">
            <a:spLocks noChangeArrowheads="1"/>
          </p:cNvSpPr>
          <p:nvPr/>
        </p:nvSpPr>
        <p:spPr bwMode="auto">
          <a:xfrm>
            <a:off x="307975" y="1109663"/>
            <a:ext cx="7864475" cy="1527175"/>
          </a:xfrm>
          <a:prstGeom prst="rect">
            <a:avLst/>
          </a:prstGeom>
          <a:noFill/>
          <a:ln w="9525">
            <a:noFill/>
            <a:miter lim="800000"/>
            <a:headEnd/>
            <a:tailEnd/>
          </a:ln>
        </p:spPr>
        <p:txBody>
          <a:bodyPr>
            <a:spAutoFit/>
          </a:bodyPr>
          <a:lstStyle/>
          <a:p>
            <a:r>
              <a:rPr lang="en-US" sz="1400"/>
              <a:t>- </a:t>
            </a:r>
            <a:r>
              <a:rPr lang="en-US" sz="1600"/>
              <a:t>Disorder where anxiety is evoked to a specific (not currently dangerous) stimulus.</a:t>
            </a:r>
          </a:p>
          <a:p>
            <a:pPr>
              <a:buFontTx/>
              <a:buChar char="-"/>
            </a:pPr>
            <a:r>
              <a:rPr lang="en-US" sz="1600"/>
              <a:t> Experiencing the stimulus induces overwhelming anxiety, panic &amp; dread</a:t>
            </a:r>
          </a:p>
          <a:p>
            <a:pPr>
              <a:buFontTx/>
              <a:buChar char="-"/>
            </a:pPr>
            <a:r>
              <a:rPr lang="en-US" sz="1600"/>
              <a:t> Even contemplating seeing the object evokes over-whelming anxiety</a:t>
            </a:r>
          </a:p>
          <a:p>
            <a:pPr>
              <a:buFontTx/>
              <a:buChar char="-"/>
            </a:pPr>
            <a:r>
              <a:rPr lang="en-US" sz="1600"/>
              <a:t> Great efforts to avoid any chance of experiencing evoking stimuli</a:t>
            </a:r>
          </a:p>
          <a:p>
            <a:pPr>
              <a:buFontTx/>
              <a:buChar char="-"/>
            </a:pPr>
            <a:r>
              <a:rPr lang="en-US" sz="1600"/>
              <a:t> Often results in severe functional impairment</a:t>
            </a:r>
          </a:p>
          <a:p>
            <a:pPr>
              <a:buFontTx/>
              <a:buChar char="-"/>
            </a:pPr>
            <a:endParaRPr lang="en-US" sz="1400"/>
          </a:p>
        </p:txBody>
      </p:sp>
      <p:grpSp>
        <p:nvGrpSpPr>
          <p:cNvPr id="2" name="Group 19"/>
          <p:cNvGrpSpPr>
            <a:grpSpLocks/>
          </p:cNvGrpSpPr>
          <p:nvPr/>
        </p:nvGrpSpPr>
        <p:grpSpPr bwMode="auto">
          <a:xfrm>
            <a:off x="4572000" y="2852738"/>
            <a:ext cx="1800225" cy="3671887"/>
            <a:chOff x="2971" y="1661"/>
            <a:chExt cx="1134" cy="2313"/>
          </a:xfrm>
        </p:grpSpPr>
        <p:pic>
          <p:nvPicPr>
            <p:cNvPr id="49169" name="Picture 9"/>
            <p:cNvPicPr>
              <a:picLocks noChangeAspect="1" noChangeArrowheads="1"/>
            </p:cNvPicPr>
            <p:nvPr/>
          </p:nvPicPr>
          <p:blipFill>
            <a:blip r:embed="rId3" cstate="print"/>
            <a:srcRect l="10664" t="13069" r="15404"/>
            <a:stretch>
              <a:fillRect/>
            </a:stretch>
          </p:blipFill>
          <p:spPr bwMode="auto">
            <a:xfrm>
              <a:off x="3061" y="2644"/>
              <a:ext cx="958" cy="1330"/>
            </a:xfrm>
            <a:prstGeom prst="rect">
              <a:avLst/>
            </a:prstGeom>
            <a:noFill/>
            <a:ln w="9525">
              <a:noFill/>
              <a:miter lim="800000"/>
              <a:headEnd/>
              <a:tailEnd/>
            </a:ln>
          </p:spPr>
        </p:pic>
        <p:pic>
          <p:nvPicPr>
            <p:cNvPr id="49170" name="Picture 14"/>
            <p:cNvPicPr>
              <a:picLocks noChangeAspect="1" noChangeArrowheads="1"/>
            </p:cNvPicPr>
            <p:nvPr/>
          </p:nvPicPr>
          <p:blipFill>
            <a:blip r:embed="rId4" cstate="print"/>
            <a:srcRect/>
            <a:stretch>
              <a:fillRect/>
            </a:stretch>
          </p:blipFill>
          <p:spPr bwMode="auto">
            <a:xfrm>
              <a:off x="2971" y="1661"/>
              <a:ext cx="1134" cy="851"/>
            </a:xfrm>
            <a:prstGeom prst="rect">
              <a:avLst/>
            </a:prstGeom>
            <a:noFill/>
            <a:ln w="9525">
              <a:noFill/>
              <a:miter lim="800000"/>
              <a:headEnd/>
              <a:tailEnd/>
            </a:ln>
          </p:spPr>
        </p:pic>
      </p:grpSp>
      <p:grpSp>
        <p:nvGrpSpPr>
          <p:cNvPr id="3" name="Group 18"/>
          <p:cNvGrpSpPr>
            <a:grpSpLocks/>
          </p:cNvGrpSpPr>
          <p:nvPr/>
        </p:nvGrpSpPr>
        <p:grpSpPr bwMode="auto">
          <a:xfrm>
            <a:off x="395288" y="2819400"/>
            <a:ext cx="3960812" cy="3705225"/>
            <a:chOff x="340" y="1570"/>
            <a:chExt cx="2495" cy="2334"/>
          </a:xfrm>
        </p:grpSpPr>
        <p:pic>
          <p:nvPicPr>
            <p:cNvPr id="49164" name="Picture 13"/>
            <p:cNvPicPr>
              <a:picLocks noChangeAspect="1" noChangeArrowheads="1"/>
            </p:cNvPicPr>
            <p:nvPr/>
          </p:nvPicPr>
          <p:blipFill>
            <a:blip r:embed="rId5" cstate="print"/>
            <a:srcRect l="10077" r="27713" b="3360"/>
            <a:stretch>
              <a:fillRect/>
            </a:stretch>
          </p:blipFill>
          <p:spPr bwMode="auto">
            <a:xfrm>
              <a:off x="1841" y="1570"/>
              <a:ext cx="994" cy="2314"/>
            </a:xfrm>
            <a:prstGeom prst="rect">
              <a:avLst/>
            </a:prstGeom>
            <a:noFill/>
            <a:ln w="9525">
              <a:noFill/>
              <a:miter lim="800000"/>
              <a:headEnd/>
              <a:tailEnd/>
            </a:ln>
          </p:spPr>
        </p:pic>
        <p:grpSp>
          <p:nvGrpSpPr>
            <p:cNvPr id="4" name="Group 17"/>
            <p:cNvGrpSpPr>
              <a:grpSpLocks/>
            </p:cNvGrpSpPr>
            <p:nvPr/>
          </p:nvGrpSpPr>
          <p:grpSpPr bwMode="auto">
            <a:xfrm>
              <a:off x="340" y="1570"/>
              <a:ext cx="1451" cy="2334"/>
              <a:chOff x="385" y="1661"/>
              <a:chExt cx="1542" cy="2424"/>
            </a:xfrm>
          </p:grpSpPr>
          <p:pic>
            <p:nvPicPr>
              <p:cNvPr id="49166" name="Picture 10"/>
              <p:cNvPicPr>
                <a:picLocks noChangeAspect="1" noChangeArrowheads="1"/>
              </p:cNvPicPr>
              <p:nvPr/>
            </p:nvPicPr>
            <p:blipFill>
              <a:blip r:embed="rId6" cstate="print"/>
              <a:srcRect l="945" t="8327" r="2362" b="5829"/>
              <a:stretch>
                <a:fillRect/>
              </a:stretch>
            </p:blipFill>
            <p:spPr bwMode="auto">
              <a:xfrm>
                <a:off x="385" y="2473"/>
                <a:ext cx="1542" cy="776"/>
              </a:xfrm>
              <a:prstGeom prst="rect">
                <a:avLst/>
              </a:prstGeom>
              <a:noFill/>
              <a:ln w="9525">
                <a:noFill/>
                <a:miter lim="800000"/>
                <a:headEnd/>
                <a:tailEnd/>
              </a:ln>
            </p:spPr>
          </p:pic>
          <p:pic>
            <p:nvPicPr>
              <p:cNvPr id="49167" name="Picture 11"/>
              <p:cNvPicPr>
                <a:picLocks noChangeAspect="1" noChangeArrowheads="1"/>
              </p:cNvPicPr>
              <p:nvPr/>
            </p:nvPicPr>
            <p:blipFill>
              <a:blip r:embed="rId7" cstate="print"/>
              <a:srcRect l="2267" t="29230" r="1512" b="2087"/>
              <a:stretch>
                <a:fillRect/>
              </a:stretch>
            </p:blipFill>
            <p:spPr bwMode="auto">
              <a:xfrm>
                <a:off x="386" y="1661"/>
                <a:ext cx="1541" cy="797"/>
              </a:xfrm>
              <a:prstGeom prst="rect">
                <a:avLst/>
              </a:prstGeom>
              <a:noFill/>
              <a:ln w="9525">
                <a:noFill/>
                <a:miter lim="800000"/>
                <a:headEnd/>
                <a:tailEnd/>
              </a:ln>
            </p:spPr>
          </p:pic>
          <p:pic>
            <p:nvPicPr>
              <p:cNvPr id="49168" name="Picture 16"/>
              <p:cNvPicPr>
                <a:picLocks noChangeAspect="1" noChangeArrowheads="1"/>
              </p:cNvPicPr>
              <p:nvPr/>
            </p:nvPicPr>
            <p:blipFill>
              <a:blip r:embed="rId8" cstate="print"/>
              <a:srcRect t="12375" b="11250"/>
              <a:stretch>
                <a:fillRect/>
              </a:stretch>
            </p:blipFill>
            <p:spPr bwMode="auto">
              <a:xfrm>
                <a:off x="385" y="3294"/>
                <a:ext cx="1542" cy="791"/>
              </a:xfrm>
              <a:prstGeom prst="rect">
                <a:avLst/>
              </a:prstGeom>
              <a:noFill/>
              <a:ln w="9525">
                <a:noFill/>
                <a:miter lim="800000"/>
                <a:headEnd/>
                <a:tailEnd/>
              </a:ln>
            </p:spPr>
          </p:pic>
        </p:grpSp>
      </p:grpSp>
      <p:sp>
        <p:nvSpPr>
          <p:cNvPr id="49158" name="Text Box 20"/>
          <p:cNvSpPr txBox="1">
            <a:spLocks noChangeArrowheads="1"/>
          </p:cNvSpPr>
          <p:nvPr/>
        </p:nvSpPr>
        <p:spPr bwMode="auto">
          <a:xfrm>
            <a:off x="250825" y="2538413"/>
            <a:ext cx="1681163" cy="304800"/>
          </a:xfrm>
          <a:prstGeom prst="rect">
            <a:avLst/>
          </a:prstGeom>
          <a:noFill/>
          <a:ln w="9525">
            <a:noFill/>
            <a:miter lim="800000"/>
            <a:headEnd/>
            <a:tailEnd/>
          </a:ln>
        </p:spPr>
        <p:txBody>
          <a:bodyPr wrap="none">
            <a:spAutoFit/>
          </a:bodyPr>
          <a:lstStyle/>
          <a:p>
            <a:r>
              <a:rPr lang="en-GB" sz="1400"/>
              <a:t>Common phobias</a:t>
            </a:r>
          </a:p>
        </p:txBody>
      </p:sp>
      <p:grpSp>
        <p:nvGrpSpPr>
          <p:cNvPr id="5" name="Group 25"/>
          <p:cNvGrpSpPr>
            <a:grpSpLocks/>
          </p:cNvGrpSpPr>
          <p:nvPr/>
        </p:nvGrpSpPr>
        <p:grpSpPr bwMode="auto">
          <a:xfrm>
            <a:off x="6467475" y="2565400"/>
            <a:ext cx="2506663" cy="3887788"/>
            <a:chOff x="4074" y="1616"/>
            <a:chExt cx="1579" cy="2449"/>
          </a:xfrm>
        </p:grpSpPr>
        <p:sp>
          <p:nvSpPr>
            <p:cNvPr id="49160" name="Rectangle 21"/>
            <p:cNvSpPr>
              <a:spLocks noChangeArrowheads="1"/>
            </p:cNvSpPr>
            <p:nvPr/>
          </p:nvSpPr>
          <p:spPr bwMode="auto">
            <a:xfrm>
              <a:off x="4074" y="1616"/>
              <a:ext cx="1579" cy="192"/>
            </a:xfrm>
            <a:prstGeom prst="rect">
              <a:avLst/>
            </a:prstGeom>
            <a:noFill/>
            <a:ln w="9525">
              <a:noFill/>
              <a:miter lim="800000"/>
              <a:headEnd/>
              <a:tailEnd/>
            </a:ln>
          </p:spPr>
          <p:txBody>
            <a:bodyPr wrap="none" anchor="ctr">
              <a:spAutoFit/>
            </a:bodyPr>
            <a:lstStyle/>
            <a:p>
              <a:pPr eaLnBrk="0" hangingPunct="0"/>
              <a:r>
                <a:rPr lang="en-US" sz="1400"/>
                <a:t>Systematic desensitisation </a:t>
              </a:r>
            </a:p>
          </p:txBody>
        </p:sp>
        <p:grpSp>
          <p:nvGrpSpPr>
            <p:cNvPr id="6" name="Group 24"/>
            <p:cNvGrpSpPr>
              <a:grpSpLocks/>
            </p:cNvGrpSpPr>
            <p:nvPr/>
          </p:nvGrpSpPr>
          <p:grpSpPr bwMode="auto">
            <a:xfrm>
              <a:off x="4133" y="1798"/>
              <a:ext cx="1378" cy="2267"/>
              <a:chOff x="4059" y="1798"/>
              <a:chExt cx="1378" cy="2267"/>
            </a:xfrm>
          </p:grpSpPr>
          <p:pic>
            <p:nvPicPr>
              <p:cNvPr id="49162" name="Picture 22"/>
              <p:cNvPicPr>
                <a:picLocks noChangeAspect="1" noChangeArrowheads="1"/>
              </p:cNvPicPr>
              <p:nvPr/>
            </p:nvPicPr>
            <p:blipFill>
              <a:blip r:embed="rId9" cstate="print"/>
              <a:srcRect l="9651" r="9651"/>
              <a:stretch>
                <a:fillRect/>
              </a:stretch>
            </p:blipFill>
            <p:spPr bwMode="auto">
              <a:xfrm>
                <a:off x="4059" y="1798"/>
                <a:ext cx="1376" cy="1088"/>
              </a:xfrm>
              <a:prstGeom prst="rect">
                <a:avLst/>
              </a:prstGeom>
              <a:noFill/>
              <a:ln w="9525">
                <a:noFill/>
                <a:miter lim="800000"/>
                <a:headEnd/>
                <a:tailEnd/>
              </a:ln>
            </p:spPr>
          </p:pic>
          <p:pic>
            <p:nvPicPr>
              <p:cNvPr id="49163" name="Picture 23"/>
              <p:cNvPicPr>
                <a:picLocks noChangeAspect="1" noChangeArrowheads="1"/>
              </p:cNvPicPr>
              <p:nvPr/>
            </p:nvPicPr>
            <p:blipFill>
              <a:blip r:embed="rId10" cstate="print"/>
              <a:srcRect b="10838"/>
              <a:stretch>
                <a:fillRect/>
              </a:stretch>
            </p:blipFill>
            <p:spPr bwMode="auto">
              <a:xfrm>
                <a:off x="4059" y="2897"/>
                <a:ext cx="1378" cy="1168"/>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323850" y="3141663"/>
            <a:ext cx="8496300" cy="2459037"/>
          </a:xfrm>
          <a:prstGeom prst="rect">
            <a:avLst/>
          </a:prstGeom>
          <a:noFill/>
          <a:ln w="9525">
            <a:noFill/>
            <a:miter lim="800000"/>
            <a:headEnd/>
            <a:tailEnd/>
          </a:ln>
        </p:spPr>
      </p:pic>
      <p:sp>
        <p:nvSpPr>
          <p:cNvPr id="50179" name="Rectangle 3"/>
          <p:cNvSpPr>
            <a:spLocks noChangeArrowheads="1"/>
          </p:cNvSpPr>
          <p:nvPr/>
        </p:nvSpPr>
        <p:spPr bwMode="auto">
          <a:xfrm>
            <a:off x="250825" y="693738"/>
            <a:ext cx="4392613" cy="431800"/>
          </a:xfrm>
          <a:prstGeom prst="rect">
            <a:avLst/>
          </a:prstGeom>
          <a:noFill/>
          <a:ln w="9525">
            <a:noFill/>
            <a:miter lim="800000"/>
            <a:headEnd/>
            <a:tailEnd/>
          </a:ln>
        </p:spPr>
        <p:txBody>
          <a:bodyPr/>
          <a:lstStyle/>
          <a:p>
            <a:pPr algn="ctr">
              <a:spcBef>
                <a:spcPct val="20000"/>
              </a:spcBef>
            </a:pPr>
            <a:r>
              <a:rPr lang="en-GB" sz="2000">
                <a:solidFill>
                  <a:srgbClr val="660033"/>
                </a:solidFill>
              </a:rPr>
              <a:t>Multiple decision making systems</a:t>
            </a:r>
          </a:p>
        </p:txBody>
      </p:sp>
      <p:sp>
        <p:nvSpPr>
          <p:cNvPr id="50180" name="Text Box 4"/>
          <p:cNvSpPr txBox="1">
            <a:spLocks noChangeArrowheads="1"/>
          </p:cNvSpPr>
          <p:nvPr/>
        </p:nvSpPr>
        <p:spPr bwMode="auto">
          <a:xfrm>
            <a:off x="323850" y="1651000"/>
            <a:ext cx="5861050" cy="915988"/>
          </a:xfrm>
          <a:prstGeom prst="rect">
            <a:avLst/>
          </a:prstGeom>
          <a:noFill/>
          <a:ln w="9525">
            <a:noFill/>
            <a:miter lim="800000"/>
            <a:headEnd/>
            <a:tailEnd/>
          </a:ln>
        </p:spPr>
        <p:txBody>
          <a:bodyPr wrap="none">
            <a:spAutoFit/>
          </a:bodyPr>
          <a:lstStyle/>
          <a:p>
            <a:r>
              <a:rPr lang="en-GB"/>
              <a:t>What happens when one or other breaks down?</a:t>
            </a:r>
          </a:p>
          <a:p>
            <a:endParaRPr lang="en-GB"/>
          </a:p>
          <a:p>
            <a:r>
              <a:rPr lang="en-GB"/>
              <a:t>or one becomes more or less dominant than the others?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669925" y="1341438"/>
            <a:ext cx="7864475" cy="2646362"/>
          </a:xfrm>
          <a:prstGeom prst="rect">
            <a:avLst/>
          </a:prstGeom>
          <a:noFill/>
          <a:ln w="9525">
            <a:noFill/>
            <a:miter lim="800000"/>
            <a:headEnd/>
            <a:tailEnd/>
          </a:ln>
        </p:spPr>
        <p:txBody>
          <a:bodyPr>
            <a:spAutoFit/>
          </a:bodyPr>
          <a:lstStyle/>
          <a:p>
            <a:r>
              <a:rPr lang="en-US"/>
              <a:t>Imagine that the United States is preparing for the outbreak of an unusual Asian disease, which is expected to kill 600 people. </a:t>
            </a:r>
          </a:p>
          <a:p>
            <a:endParaRPr lang="en-US"/>
          </a:p>
          <a:p>
            <a:r>
              <a:rPr lang="en-US"/>
              <a:t>Two alternative programs to combat the disease have been proposed.</a:t>
            </a:r>
          </a:p>
          <a:p>
            <a:endParaRPr lang="en-US"/>
          </a:p>
          <a:p>
            <a:r>
              <a:rPr lang="en-US"/>
              <a:t>Assume that the exact scientific estimates of the consequences of the programs are as follows:</a:t>
            </a:r>
          </a:p>
          <a:p>
            <a:endParaRPr lang="en-US"/>
          </a:p>
          <a:p>
            <a:pPr>
              <a:spcBef>
                <a:spcPct val="30000"/>
              </a:spcBef>
            </a:pPr>
            <a:endParaRPr lang="en-US"/>
          </a:p>
        </p:txBody>
      </p:sp>
      <p:grpSp>
        <p:nvGrpSpPr>
          <p:cNvPr id="2" name="Group 4"/>
          <p:cNvGrpSpPr>
            <a:grpSpLocks/>
          </p:cNvGrpSpPr>
          <p:nvPr/>
        </p:nvGrpSpPr>
        <p:grpSpPr bwMode="auto">
          <a:xfrm>
            <a:off x="762000" y="5053013"/>
            <a:ext cx="7162800" cy="1219200"/>
            <a:chOff x="480" y="3408"/>
            <a:chExt cx="4512" cy="768"/>
          </a:xfrm>
        </p:grpSpPr>
        <p:sp>
          <p:nvSpPr>
            <p:cNvPr id="51211" name="Rectangle 5"/>
            <p:cNvSpPr>
              <a:spLocks noChangeArrowheads="1"/>
            </p:cNvSpPr>
            <p:nvPr/>
          </p:nvSpPr>
          <p:spPr bwMode="auto">
            <a:xfrm>
              <a:off x="480" y="3408"/>
              <a:ext cx="4512" cy="768"/>
            </a:xfrm>
            <a:prstGeom prst="rect">
              <a:avLst/>
            </a:prstGeom>
            <a:solidFill>
              <a:srgbClr val="60E6E3"/>
            </a:solidFill>
            <a:ln w="9525">
              <a:solidFill>
                <a:schemeClr val="tx1"/>
              </a:solidFill>
              <a:miter lim="800000"/>
              <a:headEnd/>
              <a:tailEnd/>
            </a:ln>
          </p:spPr>
          <p:txBody>
            <a:bodyPr wrap="none" anchor="ctr"/>
            <a:lstStyle/>
            <a:p>
              <a:endParaRPr lang="en-US"/>
            </a:p>
          </p:txBody>
        </p:sp>
        <p:sp>
          <p:nvSpPr>
            <p:cNvPr id="51212" name="Rectangle 6"/>
            <p:cNvSpPr>
              <a:spLocks noChangeArrowheads="1"/>
            </p:cNvSpPr>
            <p:nvPr/>
          </p:nvSpPr>
          <p:spPr bwMode="auto">
            <a:xfrm>
              <a:off x="528" y="3408"/>
              <a:ext cx="4423" cy="681"/>
            </a:xfrm>
            <a:prstGeom prst="rect">
              <a:avLst/>
            </a:prstGeom>
            <a:noFill/>
            <a:ln w="9525">
              <a:noFill/>
              <a:miter lim="800000"/>
              <a:headEnd/>
              <a:tailEnd/>
            </a:ln>
          </p:spPr>
          <p:txBody>
            <a:bodyPr wrap="none">
              <a:spAutoFit/>
            </a:bodyPr>
            <a:lstStyle/>
            <a:p>
              <a:pPr>
                <a:spcBef>
                  <a:spcPct val="30000"/>
                </a:spcBef>
              </a:pPr>
              <a:r>
                <a:rPr lang="en-US"/>
                <a:t>If Program A' is adopted, 400 people will die</a:t>
              </a:r>
            </a:p>
            <a:p>
              <a:pPr>
                <a:spcBef>
                  <a:spcPct val="30000"/>
                </a:spcBef>
              </a:pPr>
              <a:r>
                <a:rPr lang="en-US"/>
                <a:t>If Program B' is adopted, there is a one-third probability that nobody</a:t>
              </a:r>
            </a:p>
            <a:p>
              <a:pPr>
                <a:spcBef>
                  <a:spcPct val="30000"/>
                </a:spcBef>
              </a:pPr>
              <a:r>
                <a:rPr lang="en-US"/>
                <a:t>will die and a two-thirds probability that 600 people will die</a:t>
              </a:r>
            </a:p>
          </p:txBody>
        </p:sp>
      </p:grpSp>
      <p:grpSp>
        <p:nvGrpSpPr>
          <p:cNvPr id="3" name="Group 7"/>
          <p:cNvGrpSpPr>
            <a:grpSpLocks/>
          </p:cNvGrpSpPr>
          <p:nvPr/>
        </p:nvGrpSpPr>
        <p:grpSpPr bwMode="auto">
          <a:xfrm>
            <a:off x="762000" y="3573463"/>
            <a:ext cx="7162800" cy="1295400"/>
            <a:chOff x="480" y="2496"/>
            <a:chExt cx="4512" cy="816"/>
          </a:xfrm>
        </p:grpSpPr>
        <p:sp>
          <p:nvSpPr>
            <p:cNvPr id="51209" name="Rectangle 8"/>
            <p:cNvSpPr>
              <a:spLocks noChangeArrowheads="1"/>
            </p:cNvSpPr>
            <p:nvPr/>
          </p:nvSpPr>
          <p:spPr bwMode="auto">
            <a:xfrm>
              <a:off x="480" y="2496"/>
              <a:ext cx="4512" cy="816"/>
            </a:xfrm>
            <a:prstGeom prst="rect">
              <a:avLst/>
            </a:prstGeom>
            <a:solidFill>
              <a:srgbClr val="60E6E3"/>
            </a:solidFill>
            <a:ln w="9525">
              <a:solidFill>
                <a:schemeClr val="tx1"/>
              </a:solidFill>
              <a:miter lim="800000"/>
              <a:headEnd/>
              <a:tailEnd/>
            </a:ln>
          </p:spPr>
          <p:txBody>
            <a:bodyPr wrap="none" anchor="ctr"/>
            <a:lstStyle/>
            <a:p>
              <a:endParaRPr lang="en-US"/>
            </a:p>
          </p:txBody>
        </p:sp>
        <p:sp>
          <p:nvSpPr>
            <p:cNvPr id="51210" name="Text Box 9"/>
            <p:cNvSpPr txBox="1">
              <a:spLocks noChangeArrowheads="1"/>
            </p:cNvSpPr>
            <p:nvPr/>
          </p:nvSpPr>
          <p:spPr bwMode="auto">
            <a:xfrm>
              <a:off x="528" y="2496"/>
              <a:ext cx="4368" cy="802"/>
            </a:xfrm>
            <a:prstGeom prst="rect">
              <a:avLst/>
            </a:prstGeom>
            <a:noFill/>
            <a:ln w="9525">
              <a:noFill/>
              <a:miter lim="800000"/>
              <a:headEnd/>
              <a:tailEnd/>
            </a:ln>
          </p:spPr>
          <p:txBody>
            <a:bodyPr>
              <a:spAutoFit/>
            </a:bodyPr>
            <a:lstStyle/>
            <a:p>
              <a:pPr>
                <a:spcBef>
                  <a:spcPct val="30000"/>
                </a:spcBef>
              </a:pPr>
              <a:r>
                <a:rPr lang="en-US"/>
                <a:t>If Program A is adopted, 200 people will be saved</a:t>
              </a:r>
            </a:p>
            <a:p>
              <a:pPr>
                <a:spcBef>
                  <a:spcPct val="30000"/>
                </a:spcBef>
              </a:pPr>
              <a:r>
                <a:rPr lang="en-US"/>
                <a:t>If Program B is adopted, there is a one-third probability that 600 people will be saved and a two-thirds probability that no people will be saved.</a:t>
              </a:r>
            </a:p>
          </p:txBody>
        </p:sp>
      </p:grpSp>
      <p:sp>
        <p:nvSpPr>
          <p:cNvPr id="51205" name="Text Box 10"/>
          <p:cNvSpPr txBox="1">
            <a:spLocks noChangeArrowheads="1"/>
          </p:cNvSpPr>
          <p:nvPr/>
        </p:nvSpPr>
        <p:spPr bwMode="auto">
          <a:xfrm>
            <a:off x="8305800" y="4044950"/>
            <a:ext cx="420688" cy="519113"/>
          </a:xfrm>
          <a:prstGeom prst="rect">
            <a:avLst/>
          </a:prstGeom>
          <a:noFill/>
          <a:ln w="9525">
            <a:noFill/>
            <a:miter lim="800000"/>
            <a:headEnd/>
            <a:tailEnd/>
          </a:ln>
        </p:spPr>
        <p:txBody>
          <a:bodyPr wrap="none">
            <a:spAutoFit/>
          </a:bodyPr>
          <a:lstStyle/>
          <a:p>
            <a:r>
              <a:rPr lang="en-US" sz="2800">
                <a:solidFill>
                  <a:schemeClr val="tx2"/>
                </a:solidFill>
              </a:rPr>
              <a:t>A</a:t>
            </a:r>
          </a:p>
        </p:txBody>
      </p:sp>
      <p:sp>
        <p:nvSpPr>
          <p:cNvPr id="51206" name="Text Box 11"/>
          <p:cNvSpPr txBox="1">
            <a:spLocks noChangeArrowheads="1"/>
          </p:cNvSpPr>
          <p:nvPr/>
        </p:nvSpPr>
        <p:spPr bwMode="auto">
          <a:xfrm>
            <a:off x="8305800" y="5326063"/>
            <a:ext cx="500063" cy="519112"/>
          </a:xfrm>
          <a:prstGeom prst="rect">
            <a:avLst/>
          </a:prstGeom>
          <a:noFill/>
          <a:ln w="9525">
            <a:noFill/>
            <a:miter lim="800000"/>
            <a:headEnd/>
            <a:tailEnd/>
          </a:ln>
        </p:spPr>
        <p:txBody>
          <a:bodyPr wrap="none">
            <a:spAutoFit/>
          </a:bodyPr>
          <a:lstStyle/>
          <a:p>
            <a:r>
              <a:rPr lang="en-US" sz="2800">
                <a:solidFill>
                  <a:schemeClr val="tx2"/>
                </a:solidFill>
              </a:rPr>
              <a:t>B’</a:t>
            </a:r>
          </a:p>
        </p:txBody>
      </p:sp>
      <p:sp>
        <p:nvSpPr>
          <p:cNvPr id="51207" name="Text Box 12"/>
          <p:cNvSpPr txBox="1">
            <a:spLocks noChangeArrowheads="1"/>
          </p:cNvSpPr>
          <p:nvPr/>
        </p:nvSpPr>
        <p:spPr bwMode="auto">
          <a:xfrm>
            <a:off x="6300788" y="6381750"/>
            <a:ext cx="2746375" cy="336550"/>
          </a:xfrm>
          <a:prstGeom prst="rect">
            <a:avLst/>
          </a:prstGeom>
          <a:noFill/>
          <a:ln w="9525">
            <a:noFill/>
            <a:miter lim="800000"/>
            <a:headEnd/>
            <a:tailEnd/>
          </a:ln>
        </p:spPr>
        <p:txBody>
          <a:bodyPr wrap="none">
            <a:spAutoFit/>
          </a:bodyPr>
          <a:lstStyle/>
          <a:p>
            <a:r>
              <a:rPr lang="en-US" sz="1600"/>
              <a:t>Tversky &amp; Kahnemann 1981</a:t>
            </a:r>
          </a:p>
        </p:txBody>
      </p:sp>
      <p:sp>
        <p:nvSpPr>
          <p:cNvPr id="51208" name="Rectangle 3"/>
          <p:cNvSpPr>
            <a:spLocks noChangeArrowheads="1"/>
          </p:cNvSpPr>
          <p:nvPr/>
        </p:nvSpPr>
        <p:spPr bwMode="auto">
          <a:xfrm>
            <a:off x="323850" y="620713"/>
            <a:ext cx="6119813" cy="431800"/>
          </a:xfrm>
          <a:prstGeom prst="rect">
            <a:avLst/>
          </a:prstGeom>
          <a:noFill/>
          <a:ln w="9525">
            <a:noFill/>
            <a:miter lim="800000"/>
            <a:headEnd/>
            <a:tailEnd/>
          </a:ln>
        </p:spPr>
        <p:txBody>
          <a:bodyPr/>
          <a:lstStyle/>
          <a:p>
            <a:pPr algn="ctr">
              <a:spcBef>
                <a:spcPct val="20000"/>
              </a:spcBef>
            </a:pPr>
            <a:r>
              <a:rPr lang="en-GB" sz="2000">
                <a:solidFill>
                  <a:srgbClr val="660033"/>
                </a:solidFill>
              </a:rPr>
              <a:t>Poor economists: People are pretty irrational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250825" y="620713"/>
            <a:ext cx="7993063" cy="431800"/>
          </a:xfrm>
          <a:prstGeom prst="rect">
            <a:avLst/>
          </a:prstGeom>
          <a:noFill/>
          <a:ln w="9525">
            <a:noFill/>
            <a:miter lim="800000"/>
            <a:headEnd/>
            <a:tailEnd/>
          </a:ln>
        </p:spPr>
        <p:txBody>
          <a:bodyPr/>
          <a:lstStyle/>
          <a:p>
            <a:pPr algn="ctr">
              <a:spcBef>
                <a:spcPct val="20000"/>
              </a:spcBef>
            </a:pPr>
            <a:r>
              <a:rPr lang="en-GB" sz="2000">
                <a:solidFill>
                  <a:srgbClr val="660033"/>
                </a:solidFill>
              </a:rPr>
              <a:t>Individuals with Autism are less susceptible to the framing bias!</a:t>
            </a:r>
          </a:p>
        </p:txBody>
      </p:sp>
      <p:pic>
        <p:nvPicPr>
          <p:cNvPr id="52227" name="Picture 17"/>
          <p:cNvPicPr>
            <a:picLocks noChangeAspect="1" noChangeArrowheads="1"/>
          </p:cNvPicPr>
          <p:nvPr/>
        </p:nvPicPr>
        <p:blipFill>
          <a:blip r:embed="rId3" cstate="print"/>
          <a:srcRect/>
          <a:stretch>
            <a:fillRect/>
          </a:stretch>
        </p:blipFill>
        <p:spPr bwMode="auto">
          <a:xfrm>
            <a:off x="395288" y="1436688"/>
            <a:ext cx="3816350" cy="2279650"/>
          </a:xfrm>
          <a:prstGeom prst="rect">
            <a:avLst/>
          </a:prstGeom>
          <a:noFill/>
          <a:ln w="9525">
            <a:noFill/>
            <a:miter lim="800000"/>
            <a:headEnd/>
            <a:tailEnd/>
          </a:ln>
        </p:spPr>
      </p:pic>
      <p:pic>
        <p:nvPicPr>
          <p:cNvPr id="52228" name="Picture 18"/>
          <p:cNvPicPr>
            <a:picLocks noChangeAspect="1" noChangeArrowheads="1"/>
          </p:cNvPicPr>
          <p:nvPr/>
        </p:nvPicPr>
        <p:blipFill>
          <a:blip r:embed="rId4" cstate="print"/>
          <a:srcRect/>
          <a:stretch>
            <a:fillRect/>
          </a:stretch>
        </p:blipFill>
        <p:spPr bwMode="auto">
          <a:xfrm>
            <a:off x="395288" y="3894138"/>
            <a:ext cx="3887787" cy="2414587"/>
          </a:xfrm>
          <a:prstGeom prst="rect">
            <a:avLst/>
          </a:prstGeom>
          <a:noFill/>
          <a:ln w="9525">
            <a:noFill/>
            <a:miter lim="800000"/>
            <a:headEnd/>
            <a:tailEnd/>
          </a:ln>
        </p:spPr>
      </p:pic>
      <p:pic>
        <p:nvPicPr>
          <p:cNvPr id="36884" name="Picture 20"/>
          <p:cNvPicPr>
            <a:picLocks noChangeAspect="1" noChangeArrowheads="1"/>
          </p:cNvPicPr>
          <p:nvPr/>
        </p:nvPicPr>
        <p:blipFill>
          <a:blip r:embed="rId5" cstate="print"/>
          <a:srcRect/>
          <a:stretch>
            <a:fillRect/>
          </a:stretch>
        </p:blipFill>
        <p:spPr bwMode="auto">
          <a:xfrm>
            <a:off x="4643438" y="2060575"/>
            <a:ext cx="3960812" cy="369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cstate="print"/>
          <a:srcRect/>
          <a:stretch>
            <a:fillRect/>
          </a:stretch>
        </p:blipFill>
        <p:spPr bwMode="auto">
          <a:xfrm>
            <a:off x="323850" y="3141663"/>
            <a:ext cx="8496300" cy="2459037"/>
          </a:xfrm>
          <a:prstGeom prst="rect">
            <a:avLst/>
          </a:prstGeom>
          <a:noFill/>
          <a:ln w="9525">
            <a:noFill/>
            <a:miter lim="800000"/>
            <a:headEnd/>
            <a:tailEnd/>
          </a:ln>
        </p:spPr>
      </p:pic>
      <p:sp>
        <p:nvSpPr>
          <p:cNvPr id="37891" name="Rectangle 3"/>
          <p:cNvSpPr>
            <a:spLocks noChangeArrowheads="1"/>
          </p:cNvSpPr>
          <p:nvPr/>
        </p:nvSpPr>
        <p:spPr bwMode="auto">
          <a:xfrm>
            <a:off x="250825" y="693738"/>
            <a:ext cx="4392613" cy="431800"/>
          </a:xfrm>
          <a:prstGeom prst="rect">
            <a:avLst/>
          </a:prstGeom>
          <a:noFill/>
          <a:ln w="9525">
            <a:noFill/>
            <a:miter lim="800000"/>
            <a:headEnd/>
            <a:tailEnd/>
          </a:ln>
        </p:spPr>
        <p:txBody>
          <a:bodyPr/>
          <a:lstStyle/>
          <a:p>
            <a:pPr algn="ctr">
              <a:spcBef>
                <a:spcPct val="20000"/>
              </a:spcBef>
            </a:pPr>
            <a:r>
              <a:rPr lang="en-GB" sz="2000">
                <a:solidFill>
                  <a:srgbClr val="660033"/>
                </a:solidFill>
              </a:rPr>
              <a:t>Multiple decision making systems</a:t>
            </a:r>
          </a:p>
        </p:txBody>
      </p:sp>
      <p:sp>
        <p:nvSpPr>
          <p:cNvPr id="37892" name="Text Box 5"/>
          <p:cNvSpPr txBox="1">
            <a:spLocks noChangeArrowheads="1"/>
          </p:cNvSpPr>
          <p:nvPr/>
        </p:nvSpPr>
        <p:spPr bwMode="auto">
          <a:xfrm>
            <a:off x="323850" y="1651000"/>
            <a:ext cx="5861050" cy="915988"/>
          </a:xfrm>
          <a:prstGeom prst="rect">
            <a:avLst/>
          </a:prstGeom>
          <a:noFill/>
          <a:ln w="9525">
            <a:noFill/>
            <a:miter lim="800000"/>
            <a:headEnd/>
            <a:tailEnd/>
          </a:ln>
        </p:spPr>
        <p:txBody>
          <a:bodyPr wrap="none">
            <a:spAutoFit/>
          </a:bodyPr>
          <a:lstStyle/>
          <a:p>
            <a:r>
              <a:rPr lang="en-GB"/>
              <a:t>What happens when one or other breaks down?</a:t>
            </a:r>
          </a:p>
          <a:p>
            <a:endParaRPr lang="en-GB"/>
          </a:p>
          <a:p>
            <a:r>
              <a:rPr lang="en-GB"/>
              <a:t>or one becomes more or less dominant than the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23850" y="3141663"/>
            <a:ext cx="8496300" cy="2459037"/>
          </a:xfrm>
          <a:prstGeom prst="rect">
            <a:avLst/>
          </a:prstGeom>
          <a:noFill/>
          <a:ln w="9525">
            <a:noFill/>
            <a:miter lim="800000"/>
            <a:headEnd/>
            <a:tailEnd/>
          </a:ln>
        </p:spPr>
      </p:pic>
      <p:sp>
        <p:nvSpPr>
          <p:cNvPr id="38915" name="Rectangle 3"/>
          <p:cNvSpPr>
            <a:spLocks noChangeArrowheads="1"/>
          </p:cNvSpPr>
          <p:nvPr/>
        </p:nvSpPr>
        <p:spPr bwMode="auto">
          <a:xfrm>
            <a:off x="179388" y="693738"/>
            <a:ext cx="4537075" cy="431800"/>
          </a:xfrm>
          <a:prstGeom prst="rect">
            <a:avLst/>
          </a:prstGeom>
          <a:noFill/>
          <a:ln w="9525">
            <a:noFill/>
            <a:miter lim="800000"/>
            <a:headEnd/>
            <a:tailEnd/>
          </a:ln>
        </p:spPr>
        <p:txBody>
          <a:bodyPr/>
          <a:lstStyle/>
          <a:p>
            <a:pPr algn="ctr">
              <a:spcBef>
                <a:spcPct val="20000"/>
              </a:spcBef>
            </a:pPr>
            <a:r>
              <a:rPr lang="en-GB" sz="2000">
                <a:solidFill>
                  <a:srgbClr val="660033"/>
                </a:solidFill>
              </a:rPr>
              <a:t>Multiple decision making systems</a:t>
            </a:r>
          </a:p>
        </p:txBody>
      </p:sp>
      <p:sp>
        <p:nvSpPr>
          <p:cNvPr id="38916" name="Text Box 4"/>
          <p:cNvSpPr txBox="1">
            <a:spLocks noChangeArrowheads="1"/>
          </p:cNvSpPr>
          <p:nvPr/>
        </p:nvSpPr>
        <p:spPr bwMode="auto">
          <a:xfrm>
            <a:off x="323850" y="1651000"/>
            <a:ext cx="5861050" cy="915988"/>
          </a:xfrm>
          <a:prstGeom prst="rect">
            <a:avLst/>
          </a:prstGeom>
          <a:noFill/>
          <a:ln w="9525">
            <a:noFill/>
            <a:miter lim="800000"/>
            <a:headEnd/>
            <a:tailEnd/>
          </a:ln>
        </p:spPr>
        <p:txBody>
          <a:bodyPr wrap="none">
            <a:spAutoFit/>
          </a:bodyPr>
          <a:lstStyle/>
          <a:p>
            <a:r>
              <a:rPr lang="en-GB"/>
              <a:t>What happens when one or other breaks down?</a:t>
            </a:r>
          </a:p>
          <a:p>
            <a:endParaRPr lang="en-GB"/>
          </a:p>
          <a:p>
            <a:r>
              <a:rPr lang="en-GB"/>
              <a:t>or one becomes more or less dominant than the others?</a:t>
            </a:r>
          </a:p>
        </p:txBody>
      </p:sp>
      <p:sp>
        <p:nvSpPr>
          <p:cNvPr id="38917" name="Rectangle 5"/>
          <p:cNvSpPr>
            <a:spLocks noChangeArrowheads="1"/>
          </p:cNvSpPr>
          <p:nvPr/>
        </p:nvSpPr>
        <p:spPr bwMode="auto">
          <a:xfrm>
            <a:off x="323850" y="3141663"/>
            <a:ext cx="8496300" cy="2447925"/>
          </a:xfrm>
          <a:prstGeom prst="rect">
            <a:avLst/>
          </a:prstGeom>
          <a:solidFill>
            <a:schemeClr val="tx1">
              <a:alpha val="50195"/>
            </a:schemeClr>
          </a:solidFill>
          <a:ln w="0">
            <a:solidFill>
              <a:schemeClr val="tx1"/>
            </a:solidFill>
            <a:miter lim="800000"/>
            <a:headEnd/>
            <a:tailEnd/>
          </a:ln>
        </p:spPr>
        <p:txBody>
          <a:bodyPr wrap="none" anchor="ctr"/>
          <a:lstStyle/>
          <a:p>
            <a:endParaRPr lang="en-US"/>
          </a:p>
        </p:txBody>
      </p:sp>
      <p:pic>
        <p:nvPicPr>
          <p:cNvPr id="38918" name="Picture 6"/>
          <p:cNvPicPr>
            <a:picLocks noChangeAspect="1" noChangeArrowheads="1"/>
          </p:cNvPicPr>
          <p:nvPr/>
        </p:nvPicPr>
        <p:blipFill>
          <a:blip r:embed="rId2" cstate="print"/>
          <a:srcRect r="64082"/>
          <a:stretch>
            <a:fillRect/>
          </a:stretch>
        </p:blipFill>
        <p:spPr bwMode="auto">
          <a:xfrm>
            <a:off x="323850" y="3130550"/>
            <a:ext cx="3051175" cy="245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print"/>
          <a:srcRect/>
          <a:stretch>
            <a:fillRect/>
          </a:stretch>
        </p:blipFill>
        <p:spPr bwMode="auto">
          <a:xfrm>
            <a:off x="1757363" y="1549400"/>
            <a:ext cx="6127750" cy="4832350"/>
          </a:xfrm>
          <a:prstGeom prst="rect">
            <a:avLst/>
          </a:prstGeom>
          <a:noFill/>
          <a:ln w="9525">
            <a:noFill/>
            <a:miter lim="800000"/>
            <a:headEnd/>
            <a:tailEnd/>
          </a:ln>
        </p:spPr>
      </p:pic>
      <p:sp>
        <p:nvSpPr>
          <p:cNvPr id="39939" name="Rectangle 3"/>
          <p:cNvSpPr>
            <a:spLocks noChangeArrowheads="1"/>
          </p:cNvSpPr>
          <p:nvPr/>
        </p:nvSpPr>
        <p:spPr bwMode="auto">
          <a:xfrm>
            <a:off x="250825" y="620713"/>
            <a:ext cx="3995738" cy="431800"/>
          </a:xfrm>
          <a:prstGeom prst="rect">
            <a:avLst/>
          </a:prstGeom>
          <a:noFill/>
          <a:ln w="9525">
            <a:noFill/>
            <a:miter lim="800000"/>
            <a:headEnd/>
            <a:tailEnd/>
          </a:ln>
        </p:spPr>
        <p:txBody>
          <a:bodyPr/>
          <a:lstStyle/>
          <a:p>
            <a:pPr algn="ctr">
              <a:spcBef>
                <a:spcPct val="20000"/>
              </a:spcBef>
            </a:pPr>
            <a:r>
              <a:rPr lang="en-GB" sz="2000">
                <a:solidFill>
                  <a:srgbClr val="660033"/>
                </a:solidFill>
              </a:rPr>
              <a:t>Cavendish -  Vermont 1840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971550" y="1700213"/>
            <a:ext cx="7488238" cy="4338637"/>
          </a:xfrm>
          <a:prstGeom prst="rect">
            <a:avLst/>
          </a:prstGeom>
          <a:noFill/>
          <a:ln w="9525">
            <a:noFill/>
            <a:miter lim="800000"/>
            <a:headEnd/>
            <a:tailEnd/>
          </a:ln>
        </p:spPr>
      </p:pic>
      <p:sp>
        <p:nvSpPr>
          <p:cNvPr id="40963" name="Rectangle 3"/>
          <p:cNvSpPr>
            <a:spLocks noChangeArrowheads="1"/>
          </p:cNvSpPr>
          <p:nvPr/>
        </p:nvSpPr>
        <p:spPr bwMode="auto">
          <a:xfrm>
            <a:off x="215900" y="620713"/>
            <a:ext cx="3995738" cy="431800"/>
          </a:xfrm>
          <a:prstGeom prst="rect">
            <a:avLst/>
          </a:prstGeom>
          <a:noFill/>
          <a:ln w="9525">
            <a:noFill/>
            <a:miter lim="800000"/>
            <a:headEnd/>
            <a:tailEnd/>
          </a:ln>
        </p:spPr>
        <p:txBody>
          <a:bodyPr/>
          <a:lstStyle/>
          <a:p>
            <a:pPr algn="ctr">
              <a:spcBef>
                <a:spcPct val="20000"/>
              </a:spcBef>
            </a:pPr>
            <a:r>
              <a:rPr lang="en-GB" sz="2000">
                <a:solidFill>
                  <a:srgbClr val="660033"/>
                </a:solidFill>
              </a:rPr>
              <a:t>Cavendish -  Vermont 1990</a:t>
            </a:r>
          </a:p>
        </p:txBody>
      </p:sp>
      <p:sp>
        <p:nvSpPr>
          <p:cNvPr id="40964" name="Rectangle 8"/>
          <p:cNvSpPr>
            <a:spLocks noChangeArrowheads="1"/>
          </p:cNvSpPr>
          <p:nvPr/>
        </p:nvSpPr>
        <p:spPr bwMode="auto">
          <a:xfrm>
            <a:off x="971550" y="6092825"/>
            <a:ext cx="3194050" cy="366713"/>
          </a:xfrm>
          <a:prstGeom prst="rect">
            <a:avLst/>
          </a:prstGeom>
          <a:noFill/>
          <a:ln w="9525">
            <a:noFill/>
            <a:miter lim="800000"/>
            <a:headEnd/>
            <a:tailEnd/>
          </a:ln>
        </p:spPr>
        <p:txBody>
          <a:bodyPr wrap="none">
            <a:spAutoFit/>
          </a:bodyPr>
          <a:lstStyle/>
          <a:p>
            <a:r>
              <a:rPr lang="en-GB"/>
              <a:t>Rutland &amp; Burlington Railroad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macmillan86"/>
          <p:cNvPicPr>
            <a:picLocks noChangeAspect="1" noChangeArrowheads="1"/>
          </p:cNvPicPr>
          <p:nvPr/>
        </p:nvPicPr>
        <p:blipFill>
          <a:blip r:embed="rId3" cstate="print"/>
          <a:srcRect/>
          <a:stretch>
            <a:fillRect/>
          </a:stretch>
        </p:blipFill>
        <p:spPr bwMode="auto">
          <a:xfrm>
            <a:off x="468313" y="1268413"/>
            <a:ext cx="4167187" cy="5256212"/>
          </a:xfrm>
          <a:prstGeom prst="rect">
            <a:avLst/>
          </a:prstGeom>
          <a:noFill/>
          <a:ln w="9525">
            <a:noFill/>
            <a:miter lim="800000"/>
            <a:headEnd/>
            <a:tailEnd/>
          </a:ln>
        </p:spPr>
      </p:pic>
      <p:sp>
        <p:nvSpPr>
          <p:cNvPr id="41987" name="Rectangle 3"/>
          <p:cNvSpPr>
            <a:spLocks noChangeArrowheads="1"/>
          </p:cNvSpPr>
          <p:nvPr/>
        </p:nvSpPr>
        <p:spPr bwMode="auto">
          <a:xfrm>
            <a:off x="179388" y="620713"/>
            <a:ext cx="3995737" cy="431800"/>
          </a:xfrm>
          <a:prstGeom prst="rect">
            <a:avLst/>
          </a:prstGeom>
          <a:noFill/>
          <a:ln w="9525">
            <a:noFill/>
            <a:miter lim="800000"/>
            <a:headEnd/>
            <a:tailEnd/>
          </a:ln>
        </p:spPr>
        <p:txBody>
          <a:bodyPr/>
          <a:lstStyle/>
          <a:p>
            <a:pPr algn="ctr">
              <a:spcBef>
                <a:spcPct val="20000"/>
              </a:spcBef>
            </a:pPr>
            <a:r>
              <a:rPr lang="en-GB" sz="2000">
                <a:solidFill>
                  <a:srgbClr val="660033"/>
                </a:solidFill>
              </a:rPr>
              <a:t>Cavendish -  Vermont 1848</a:t>
            </a:r>
          </a:p>
        </p:txBody>
      </p:sp>
      <p:pic>
        <p:nvPicPr>
          <p:cNvPr id="41988" name="Picture 7" descr="harlow1848"/>
          <p:cNvPicPr>
            <a:picLocks noChangeAspect="1" noChangeArrowheads="1"/>
          </p:cNvPicPr>
          <p:nvPr/>
        </p:nvPicPr>
        <p:blipFill>
          <a:blip r:embed="rId4" cstate="print"/>
          <a:srcRect/>
          <a:stretch>
            <a:fillRect/>
          </a:stretch>
        </p:blipFill>
        <p:spPr bwMode="auto">
          <a:xfrm>
            <a:off x="5551488" y="1196975"/>
            <a:ext cx="2692400" cy="3803650"/>
          </a:xfrm>
          <a:prstGeom prst="rect">
            <a:avLst/>
          </a:prstGeom>
          <a:noFill/>
          <a:ln w="9525">
            <a:noFill/>
            <a:miter lim="800000"/>
            <a:headEnd/>
            <a:tailEnd/>
          </a:ln>
        </p:spPr>
      </p:pic>
      <p:pic>
        <p:nvPicPr>
          <p:cNvPr id="41989" name="Picture 4"/>
          <p:cNvPicPr>
            <a:picLocks noChangeAspect="1" noChangeArrowheads="1"/>
          </p:cNvPicPr>
          <p:nvPr/>
        </p:nvPicPr>
        <p:blipFill>
          <a:blip r:embed="rId5" cstate="print"/>
          <a:srcRect/>
          <a:stretch>
            <a:fillRect/>
          </a:stretch>
        </p:blipFill>
        <p:spPr bwMode="auto">
          <a:xfrm>
            <a:off x="5435600" y="3500438"/>
            <a:ext cx="3025775"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h-damasio94-4"/>
          <p:cNvPicPr>
            <a:picLocks noChangeAspect="1" noChangeArrowheads="1"/>
          </p:cNvPicPr>
          <p:nvPr/>
        </p:nvPicPr>
        <p:blipFill>
          <a:blip r:embed="rId2" cstate="print"/>
          <a:srcRect/>
          <a:stretch>
            <a:fillRect/>
          </a:stretch>
        </p:blipFill>
        <p:spPr bwMode="auto">
          <a:xfrm>
            <a:off x="4859338" y="1119188"/>
            <a:ext cx="3929062" cy="5478462"/>
          </a:xfrm>
          <a:prstGeom prst="rect">
            <a:avLst/>
          </a:prstGeom>
          <a:noFill/>
          <a:ln w="9525">
            <a:noFill/>
            <a:miter lim="800000"/>
            <a:headEnd/>
            <a:tailEnd/>
          </a:ln>
        </p:spPr>
      </p:pic>
      <p:pic>
        <p:nvPicPr>
          <p:cNvPr id="43011" name="Picture 6" descr="5-5: Inferior surface of the brain"/>
          <p:cNvPicPr>
            <a:picLocks noChangeAspect="1" noChangeArrowheads="1"/>
          </p:cNvPicPr>
          <p:nvPr/>
        </p:nvPicPr>
        <p:blipFill>
          <a:blip r:embed="rId3" cstate="print"/>
          <a:srcRect r="50197"/>
          <a:stretch>
            <a:fillRect/>
          </a:stretch>
        </p:blipFill>
        <p:spPr bwMode="auto">
          <a:xfrm>
            <a:off x="323850" y="1179513"/>
            <a:ext cx="4171950" cy="5418137"/>
          </a:xfrm>
          <a:prstGeom prst="rect">
            <a:avLst/>
          </a:prstGeom>
          <a:noFill/>
          <a:ln w="9525">
            <a:noFill/>
            <a:miter lim="800000"/>
            <a:headEnd/>
            <a:tailEnd/>
          </a:ln>
        </p:spPr>
      </p:pic>
      <p:sp>
        <p:nvSpPr>
          <p:cNvPr id="43012" name="Rectangle 3"/>
          <p:cNvSpPr>
            <a:spLocks noChangeArrowheads="1"/>
          </p:cNvSpPr>
          <p:nvPr/>
        </p:nvSpPr>
        <p:spPr bwMode="auto">
          <a:xfrm>
            <a:off x="250825" y="620713"/>
            <a:ext cx="2449513" cy="431800"/>
          </a:xfrm>
          <a:prstGeom prst="rect">
            <a:avLst/>
          </a:prstGeom>
          <a:noFill/>
          <a:ln w="9525">
            <a:noFill/>
            <a:miter lim="800000"/>
            <a:headEnd/>
            <a:tailEnd/>
          </a:ln>
        </p:spPr>
        <p:txBody>
          <a:bodyPr/>
          <a:lstStyle/>
          <a:p>
            <a:pPr algn="ctr">
              <a:spcBef>
                <a:spcPct val="20000"/>
              </a:spcBef>
            </a:pPr>
            <a:r>
              <a:rPr lang="en-GB" sz="2000">
                <a:solidFill>
                  <a:srgbClr val="660033"/>
                </a:solidFill>
              </a:rPr>
              <a:t>Phineas Gage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cstate="print"/>
          <a:srcRect/>
          <a:stretch>
            <a:fillRect/>
          </a:stretch>
        </p:blipFill>
        <p:spPr bwMode="auto">
          <a:xfrm>
            <a:off x="333375" y="1268413"/>
            <a:ext cx="3951288" cy="5327650"/>
          </a:xfrm>
          <a:prstGeom prst="rect">
            <a:avLst/>
          </a:prstGeom>
          <a:noFill/>
          <a:ln w="9525">
            <a:noFill/>
            <a:miter lim="800000"/>
            <a:headEnd/>
            <a:tailEnd/>
          </a:ln>
        </p:spPr>
      </p:pic>
      <p:sp>
        <p:nvSpPr>
          <p:cNvPr id="44035" name="Text Box 5"/>
          <p:cNvSpPr txBox="1">
            <a:spLocks noChangeArrowheads="1"/>
          </p:cNvSpPr>
          <p:nvPr/>
        </p:nvSpPr>
        <p:spPr bwMode="auto">
          <a:xfrm>
            <a:off x="4498975" y="1343025"/>
            <a:ext cx="4465638" cy="1581150"/>
          </a:xfrm>
          <a:prstGeom prst="rect">
            <a:avLst/>
          </a:prstGeom>
          <a:noFill/>
          <a:ln w="9525">
            <a:noFill/>
            <a:miter lim="800000"/>
            <a:headEnd/>
            <a:tailEnd/>
          </a:ln>
        </p:spPr>
        <p:txBody>
          <a:bodyPr>
            <a:spAutoFit/>
          </a:bodyPr>
          <a:lstStyle/>
          <a:p>
            <a:pPr>
              <a:spcBef>
                <a:spcPct val="50000"/>
              </a:spcBef>
            </a:pPr>
            <a:r>
              <a:rPr lang="en-GB" sz="1400"/>
              <a:t>- Severely impaired social behaviour</a:t>
            </a:r>
          </a:p>
          <a:p>
            <a:pPr>
              <a:spcBef>
                <a:spcPct val="50000"/>
              </a:spcBef>
            </a:pPr>
            <a:r>
              <a:rPr lang="en-GB" sz="1400"/>
              <a:t>- Insensitive to future consequences of actions</a:t>
            </a:r>
          </a:p>
          <a:p>
            <a:pPr>
              <a:spcBef>
                <a:spcPct val="50000"/>
              </a:spcBef>
            </a:pPr>
            <a:r>
              <a:rPr lang="en-GB" sz="1400"/>
              <a:t>- Impaired autonomic response to punishment</a:t>
            </a:r>
          </a:p>
          <a:p>
            <a:pPr>
              <a:spcBef>
                <a:spcPct val="50000"/>
              </a:spcBef>
              <a:buFontTx/>
              <a:buChar char="-"/>
            </a:pPr>
            <a:r>
              <a:rPr lang="en-GB" sz="1400"/>
              <a:t> Impaired decision making &amp; autonomic response</a:t>
            </a:r>
          </a:p>
          <a:p>
            <a:pPr>
              <a:spcBef>
                <a:spcPct val="50000"/>
              </a:spcBef>
              <a:buFontTx/>
              <a:buChar char="-"/>
            </a:pPr>
            <a:r>
              <a:rPr lang="en-GB" sz="1400"/>
              <a:t> Impaired social &amp; moral reasoning – psychopathy?</a:t>
            </a:r>
          </a:p>
        </p:txBody>
      </p:sp>
      <p:sp>
        <p:nvSpPr>
          <p:cNvPr id="44036" name="Rectangle 3"/>
          <p:cNvSpPr>
            <a:spLocks noChangeArrowheads="1"/>
          </p:cNvSpPr>
          <p:nvPr/>
        </p:nvSpPr>
        <p:spPr bwMode="auto">
          <a:xfrm>
            <a:off x="250825" y="620713"/>
            <a:ext cx="3743325" cy="431800"/>
          </a:xfrm>
          <a:prstGeom prst="rect">
            <a:avLst/>
          </a:prstGeom>
          <a:noFill/>
          <a:ln w="9525">
            <a:noFill/>
            <a:miter lim="800000"/>
            <a:headEnd/>
            <a:tailEnd/>
          </a:ln>
        </p:spPr>
        <p:txBody>
          <a:bodyPr/>
          <a:lstStyle/>
          <a:p>
            <a:pPr algn="ctr">
              <a:spcBef>
                <a:spcPct val="20000"/>
              </a:spcBef>
            </a:pPr>
            <a:r>
              <a:rPr lang="en-GB" sz="2000">
                <a:solidFill>
                  <a:srgbClr val="660033"/>
                </a:solidFill>
              </a:rPr>
              <a:t>Orbito-frontal cortex damage</a:t>
            </a:r>
          </a:p>
        </p:txBody>
      </p:sp>
      <p:pic>
        <p:nvPicPr>
          <p:cNvPr id="44037" name="Picture 9"/>
          <p:cNvPicPr>
            <a:picLocks noChangeAspect="1" noChangeArrowheads="1"/>
          </p:cNvPicPr>
          <p:nvPr/>
        </p:nvPicPr>
        <p:blipFill>
          <a:blip r:embed="rId4" cstate="print"/>
          <a:srcRect/>
          <a:stretch>
            <a:fillRect/>
          </a:stretch>
        </p:blipFill>
        <p:spPr bwMode="auto">
          <a:xfrm>
            <a:off x="4643438" y="3573463"/>
            <a:ext cx="4032250" cy="3063875"/>
          </a:xfrm>
          <a:prstGeom prst="rect">
            <a:avLst/>
          </a:prstGeom>
          <a:noFill/>
          <a:ln w="9525">
            <a:noFill/>
            <a:miter lim="800000"/>
            <a:headEnd/>
            <a:tailEnd/>
          </a:ln>
        </p:spPr>
      </p:pic>
      <p:sp>
        <p:nvSpPr>
          <p:cNvPr id="44038" name="Text Box 10"/>
          <p:cNvSpPr txBox="1">
            <a:spLocks noChangeArrowheads="1"/>
          </p:cNvSpPr>
          <p:nvPr/>
        </p:nvSpPr>
        <p:spPr bwMode="auto">
          <a:xfrm>
            <a:off x="4572000" y="3154363"/>
            <a:ext cx="2862263" cy="274637"/>
          </a:xfrm>
          <a:prstGeom prst="rect">
            <a:avLst/>
          </a:prstGeom>
          <a:noFill/>
          <a:ln w="9525">
            <a:noFill/>
            <a:miter lim="800000"/>
            <a:headEnd/>
            <a:tailEnd/>
          </a:ln>
        </p:spPr>
        <p:txBody>
          <a:bodyPr wrap="none">
            <a:spAutoFit/>
          </a:bodyPr>
          <a:lstStyle/>
          <a:p>
            <a:r>
              <a:rPr lang="en-GB" baseline="-25000"/>
              <a:t>Kohlberg’s levels of moral reasoning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252413" y="620713"/>
            <a:ext cx="5903912" cy="431800"/>
          </a:xfrm>
          <a:prstGeom prst="rect">
            <a:avLst/>
          </a:prstGeom>
          <a:noFill/>
          <a:ln w="9525">
            <a:noFill/>
            <a:miter lim="800000"/>
            <a:headEnd/>
            <a:tailEnd/>
          </a:ln>
        </p:spPr>
        <p:txBody>
          <a:bodyPr/>
          <a:lstStyle/>
          <a:p>
            <a:pPr algn="ctr">
              <a:spcBef>
                <a:spcPct val="20000"/>
              </a:spcBef>
            </a:pPr>
            <a:r>
              <a:rPr lang="en-GB" sz="2000">
                <a:solidFill>
                  <a:srgbClr val="660033"/>
                </a:solidFill>
              </a:rPr>
              <a:t>Orbito-frontal cortex damage in Psychopathy</a:t>
            </a:r>
          </a:p>
        </p:txBody>
      </p:sp>
      <p:pic>
        <p:nvPicPr>
          <p:cNvPr id="45059" name="Picture 9" descr="5-5: Inferior surface of the brain"/>
          <p:cNvPicPr>
            <a:picLocks noChangeAspect="1" noChangeArrowheads="1"/>
          </p:cNvPicPr>
          <p:nvPr/>
        </p:nvPicPr>
        <p:blipFill>
          <a:blip r:embed="rId3" cstate="print"/>
          <a:srcRect r="50197"/>
          <a:stretch>
            <a:fillRect/>
          </a:stretch>
        </p:blipFill>
        <p:spPr bwMode="auto">
          <a:xfrm>
            <a:off x="468313" y="1196975"/>
            <a:ext cx="4116387" cy="5346700"/>
          </a:xfrm>
          <a:prstGeom prst="rect">
            <a:avLst/>
          </a:prstGeom>
          <a:noFill/>
          <a:ln w="9525">
            <a:noFill/>
            <a:miter lim="800000"/>
            <a:headEnd/>
            <a:tailEnd/>
          </a:ln>
        </p:spPr>
      </p:pic>
      <p:pic>
        <p:nvPicPr>
          <p:cNvPr id="45060" name="Picture 11"/>
          <p:cNvPicPr>
            <a:picLocks noChangeAspect="1" noChangeArrowheads="1"/>
          </p:cNvPicPr>
          <p:nvPr/>
        </p:nvPicPr>
        <p:blipFill>
          <a:blip r:embed="rId4" cstate="print"/>
          <a:srcRect/>
          <a:stretch>
            <a:fillRect/>
          </a:stretch>
        </p:blipFill>
        <p:spPr bwMode="auto">
          <a:xfrm>
            <a:off x="4954588" y="1490663"/>
            <a:ext cx="3505200" cy="2586037"/>
          </a:xfrm>
          <a:prstGeom prst="rect">
            <a:avLst/>
          </a:prstGeom>
          <a:noFill/>
          <a:ln w="9525">
            <a:noFill/>
            <a:miter lim="800000"/>
            <a:headEnd/>
            <a:tailEnd/>
          </a:ln>
        </p:spPr>
      </p:pic>
      <p:sp>
        <p:nvSpPr>
          <p:cNvPr id="45061" name="Text Box 12"/>
          <p:cNvSpPr txBox="1">
            <a:spLocks noChangeArrowheads="1"/>
          </p:cNvSpPr>
          <p:nvPr/>
        </p:nvSpPr>
        <p:spPr bwMode="auto">
          <a:xfrm>
            <a:off x="5292725" y="4292600"/>
            <a:ext cx="3054350" cy="641350"/>
          </a:xfrm>
          <a:prstGeom prst="rect">
            <a:avLst/>
          </a:prstGeom>
          <a:noFill/>
          <a:ln w="9525">
            <a:noFill/>
            <a:miter lim="800000"/>
            <a:headEnd/>
            <a:tailEnd/>
          </a:ln>
        </p:spPr>
        <p:txBody>
          <a:bodyPr wrap="none">
            <a:spAutoFit/>
          </a:bodyPr>
          <a:lstStyle/>
          <a:p>
            <a:r>
              <a:rPr lang="en-GB"/>
              <a:t>Psychopaths have smaller</a:t>
            </a:r>
          </a:p>
          <a:p>
            <a:r>
              <a:rPr lang="en-GB"/>
              <a:t>Orbito-frontal cortices</a:t>
            </a:r>
          </a:p>
        </p:txBody>
      </p:sp>
      <p:sp>
        <p:nvSpPr>
          <p:cNvPr id="45062" name="Text Box 13"/>
          <p:cNvSpPr txBox="1">
            <a:spLocks noChangeArrowheads="1"/>
          </p:cNvSpPr>
          <p:nvPr/>
        </p:nvSpPr>
        <p:spPr bwMode="auto">
          <a:xfrm>
            <a:off x="5292725" y="6165850"/>
            <a:ext cx="3422650" cy="274638"/>
          </a:xfrm>
          <a:prstGeom prst="rect">
            <a:avLst/>
          </a:prstGeom>
          <a:noFill/>
          <a:ln w="9525">
            <a:noFill/>
            <a:miter lim="800000"/>
            <a:headEnd/>
            <a:tailEnd/>
          </a:ln>
        </p:spPr>
        <p:txBody>
          <a:bodyPr wrap="none">
            <a:spAutoFit/>
          </a:bodyPr>
          <a:lstStyle/>
          <a:p>
            <a:r>
              <a:rPr lang="en-GB" sz="1200"/>
              <a:t>Raine et al (2000) Arch Gen Psych. 57:119-27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On-screen Show (4:3)</PresentationFormat>
  <Paragraphs>115</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Disordered Brain  what happens when decision making goes wrong?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Disordered Brain  what happens when decision making goes wrong?</dc:title>
  <dc:creator>sage</dc:creator>
  <cp:lastModifiedBy>sage</cp:lastModifiedBy>
  <cp:revision>1</cp:revision>
  <dcterms:created xsi:type="dcterms:W3CDTF">2011-03-01T11:19:43Z</dcterms:created>
  <dcterms:modified xsi:type="dcterms:W3CDTF">2011-03-01T11:19:55Z</dcterms:modified>
</cp:coreProperties>
</file>