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B4D34-AADC-4AB9-9184-EA7DB973FA23}" type="datetimeFigureOut">
              <a:rPr lang="en-GB" smtClean="0"/>
              <a:t>01/03/2011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0E71-CF20-497F-BE25-4C010073166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6DBC3D-F02B-4F91-9E0A-798DFDFFF48B}" type="slidenum">
              <a:rPr lang="en-GB"/>
              <a:pPr/>
              <a:t>3</a:t>
            </a:fld>
            <a:endParaRPr lang="en-GB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800" smtClean="0"/>
              <a:t>Explain why want to choose actions based on total future rewards</a:t>
            </a:r>
          </a:p>
          <a:p>
            <a:pPr eaLnBrk="1" hangingPunct="1">
              <a:spcBef>
                <a:spcPct val="0"/>
              </a:spcBef>
            </a:pPr>
            <a:endParaRPr lang="en-US" sz="1800" smtClean="0"/>
          </a:p>
          <a:p>
            <a:pPr eaLnBrk="1" hangingPunct="1">
              <a:spcBef>
                <a:spcPct val="0"/>
              </a:spcBef>
            </a:pPr>
            <a:r>
              <a:rPr lang="en-US" sz="1800" smtClean="0"/>
              <a:t> goodness of an action = immediate reward</a:t>
            </a:r>
          </a:p>
          <a:p>
            <a:pPr eaLnBrk="1" hangingPunct="1">
              <a:spcBef>
                <a:spcPct val="0"/>
              </a:spcBef>
            </a:pPr>
            <a:r>
              <a:rPr lang="en-US" sz="1800" smtClean="0"/>
              <a:t>          + future reward </a:t>
            </a:r>
          </a:p>
          <a:p>
            <a:pPr eaLnBrk="1" hangingPunct="1">
              <a:spcBef>
                <a:spcPct val="0"/>
              </a:spcBef>
            </a:pPr>
            <a:r>
              <a:rPr lang="en-US" sz="1800" smtClean="0"/>
              <a:t>        - examples</a:t>
            </a:r>
          </a:p>
          <a:p>
            <a:pPr eaLnBrk="1" hangingPunct="1">
              <a:spcBef>
                <a:spcPct val="0"/>
              </a:spcBef>
            </a:pPr>
            <a:r>
              <a:rPr lang="en-US" sz="1800" smtClean="0"/>
              <a:t>                -&gt; our chocies now affect our future options</a:t>
            </a:r>
          </a:p>
          <a:p>
            <a:pPr eaLnBrk="1" hangingPunct="1">
              <a:spcBef>
                <a:spcPct val="0"/>
              </a:spcBef>
            </a:pPr>
            <a:r>
              <a:rPr lang="en-US" sz="1800" smtClean="0"/>
              <a:t>                -&gt; Bentham: maximise thy utility</a:t>
            </a:r>
          </a:p>
          <a:p>
            <a:pPr eaLnBrk="1" hangingPunct="1">
              <a:spcBef>
                <a:spcPct val="0"/>
              </a:spcBef>
            </a:pPr>
            <a:r>
              <a:rPr lang="en-US" sz="1800" smtClean="0"/>
              <a:t>                = choose now such that total future goodness is maximised </a:t>
            </a:r>
          </a:p>
          <a:p>
            <a:pPr eaLnBrk="1" hangingPunct="1">
              <a:spcBef>
                <a:spcPct val="0"/>
              </a:spcBef>
            </a:pPr>
            <a:endParaRPr lang="en-US" sz="1800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2C0141-0D9B-42F0-BCF1-106816FF7AA5}" type="slidenum">
              <a:rPr lang="en-GB"/>
              <a:pPr/>
              <a:t>21</a:t>
            </a:fld>
            <a:endParaRPr lang="en-GB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Imagine that the United States is preparing for the outbreak of an unusual</a:t>
            </a:r>
          </a:p>
          <a:p>
            <a:pPr eaLnBrk="1" hangingPunct="1"/>
            <a:r>
              <a:rPr lang="en-US" smtClean="0"/>
              <a:t>Asian disease, which is expected to kill 600 people. Two alternative</a:t>
            </a:r>
          </a:p>
          <a:p>
            <a:pPr eaLnBrk="1" hangingPunct="1"/>
            <a:r>
              <a:rPr lang="en-US" smtClean="0"/>
              <a:t>programs to combat the disease have been proposed. Assume that</a:t>
            </a:r>
          </a:p>
          <a:p>
            <a:pPr eaLnBrk="1" hangingPunct="1"/>
            <a:r>
              <a:rPr lang="en-US" smtClean="0"/>
              <a:t>the exact scientific estimates of the consequences of the programs are</a:t>
            </a:r>
          </a:p>
          <a:p>
            <a:pPr eaLnBrk="1" hangingPunct="1"/>
            <a:r>
              <a:rPr lang="en-US" smtClean="0"/>
              <a:t>as follows:</a:t>
            </a:r>
          </a:p>
          <a:p>
            <a:pPr eaLnBrk="1" hangingPunct="1"/>
            <a:r>
              <a:rPr lang="en-US" smtClean="0"/>
              <a:t>If Program A is adopted, 200 people will be saved</a:t>
            </a:r>
          </a:p>
          <a:p>
            <a:pPr eaLnBrk="1" hangingPunct="1"/>
            <a:r>
              <a:rPr lang="en-US" smtClean="0"/>
              <a:t>Imagine that the United States is preparing for the outbreak of an unusual</a:t>
            </a:r>
          </a:p>
          <a:p>
            <a:pPr eaLnBrk="1" hangingPunct="1"/>
            <a:r>
              <a:rPr lang="en-US" smtClean="0"/>
              <a:t>Asian disease, which is expected to kill 600 people. Two alternative</a:t>
            </a:r>
          </a:p>
          <a:p>
            <a:pPr eaLnBrk="1" hangingPunct="1"/>
            <a:r>
              <a:rPr lang="en-US" smtClean="0"/>
              <a:t>programs to combat the disease have been proposed. Assume that</a:t>
            </a:r>
          </a:p>
          <a:p>
            <a:pPr eaLnBrk="1" hangingPunct="1"/>
            <a:r>
              <a:rPr lang="en-US" smtClean="0"/>
              <a:t>the exact scientific estimates of the consequences of the programs are</a:t>
            </a:r>
          </a:p>
          <a:p>
            <a:pPr eaLnBrk="1" hangingPunct="1"/>
            <a:r>
              <a:rPr lang="en-US" smtClean="0"/>
              <a:t>as follows: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If Program A' is adopted, 400 people will die</a:t>
            </a:r>
          </a:p>
          <a:p>
            <a:pPr eaLnBrk="1" hangingPunct="1"/>
            <a:r>
              <a:rPr lang="en-US" smtClean="0"/>
              <a:t>If Program B' is adopted, there is a one-third probability that nobody</a:t>
            </a:r>
          </a:p>
          <a:p>
            <a:pPr eaLnBrk="1" hangingPunct="1"/>
            <a:r>
              <a:rPr lang="en-US" smtClean="0"/>
              <a:t>will die and a two-thirds probability that 600 people will die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578018-D96C-4004-973E-552CA60413C4}" type="slidenum">
              <a:rPr lang="en-GB"/>
              <a:pPr/>
              <a:t>22</a:t>
            </a:fld>
            <a:endParaRPr lang="en-GB"/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Imagine that the United States is preparing for the outbreak of an unusual</a:t>
            </a:r>
          </a:p>
          <a:p>
            <a:pPr eaLnBrk="1" hangingPunct="1"/>
            <a:r>
              <a:rPr lang="en-US" smtClean="0"/>
              <a:t>Asian disease, which is expected to kill 600 people. Two alternative</a:t>
            </a:r>
          </a:p>
          <a:p>
            <a:pPr eaLnBrk="1" hangingPunct="1"/>
            <a:r>
              <a:rPr lang="en-US" smtClean="0"/>
              <a:t>programs to combat the disease have been proposed. Assume that</a:t>
            </a:r>
          </a:p>
          <a:p>
            <a:pPr eaLnBrk="1" hangingPunct="1"/>
            <a:r>
              <a:rPr lang="en-US" smtClean="0"/>
              <a:t>the exact scientific estimates of the consequences of the programs are</a:t>
            </a:r>
          </a:p>
          <a:p>
            <a:pPr eaLnBrk="1" hangingPunct="1"/>
            <a:r>
              <a:rPr lang="en-US" smtClean="0"/>
              <a:t>as follows:</a:t>
            </a:r>
          </a:p>
          <a:p>
            <a:pPr eaLnBrk="1" hangingPunct="1"/>
            <a:r>
              <a:rPr lang="en-US" smtClean="0"/>
              <a:t>If Program A is adopted, 200 people will be saved</a:t>
            </a:r>
          </a:p>
          <a:p>
            <a:pPr eaLnBrk="1" hangingPunct="1"/>
            <a:r>
              <a:rPr lang="en-US" smtClean="0"/>
              <a:t>Imagine that the United States is preparing for the outbreak of an unusual</a:t>
            </a:r>
          </a:p>
          <a:p>
            <a:pPr eaLnBrk="1" hangingPunct="1"/>
            <a:r>
              <a:rPr lang="en-US" smtClean="0"/>
              <a:t>Asian disease, which is expected to kill 600 people. Two alternative</a:t>
            </a:r>
          </a:p>
          <a:p>
            <a:pPr eaLnBrk="1" hangingPunct="1"/>
            <a:r>
              <a:rPr lang="en-US" smtClean="0"/>
              <a:t>programs to combat the disease have been proposed. Assume that</a:t>
            </a:r>
          </a:p>
          <a:p>
            <a:pPr eaLnBrk="1" hangingPunct="1"/>
            <a:r>
              <a:rPr lang="en-US" smtClean="0"/>
              <a:t>the exact scientific estimates of the consequences of the programs are</a:t>
            </a:r>
          </a:p>
          <a:p>
            <a:pPr eaLnBrk="1" hangingPunct="1"/>
            <a:r>
              <a:rPr lang="en-US" smtClean="0"/>
              <a:t>as follows: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If Program A' is adopted, 400 people will die</a:t>
            </a:r>
          </a:p>
          <a:p>
            <a:pPr eaLnBrk="1" hangingPunct="1"/>
            <a:r>
              <a:rPr lang="en-US" smtClean="0"/>
              <a:t>If Program B' is adopted, there is a one-third probability that nobody</a:t>
            </a:r>
          </a:p>
          <a:p>
            <a:pPr eaLnBrk="1" hangingPunct="1"/>
            <a:r>
              <a:rPr lang="en-US" smtClean="0"/>
              <a:t>will die and a two-thirds probability that 600 people will die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5D0FD1-F0C2-4D7F-AD37-A692B8632F24}" type="slidenum">
              <a:rPr lang="en-GB"/>
              <a:pPr/>
              <a:t>6</a:t>
            </a:fld>
            <a:endParaRPr lang="en-GB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                1. THINK HARD. goal-directed, model-based: just think about the</a:t>
            </a:r>
          </a:p>
          <a:p>
            <a:pPr eaLnBrk="1" hangingPunct="1"/>
            <a:r>
              <a:rPr lang="en-US" smtClean="0"/>
              <a:t>                consequences of actions</a:t>
            </a:r>
          </a:p>
          <a:p>
            <a:pPr eaLnBrk="1" hangingPunct="1"/>
            <a:r>
              <a:rPr lang="en-US" smtClean="0"/>
              <a:t>				- take actions *because of their consequences*</a:t>
            </a:r>
          </a:p>
          <a:p>
            <a:pPr eaLnBrk="1" hangingPunct="1"/>
            <a:r>
              <a:rPr lang="en-US" smtClean="0"/>
              <a:t>                        - only works for tiny problems, e.g. watering plants, shortest path in</a:t>
            </a:r>
          </a:p>
          <a:p>
            <a:pPr eaLnBrk="1" hangingPunct="1"/>
            <a:r>
              <a:rPr lang="en-US" smtClean="0"/>
              <a:t>                          a simple maze.  </a:t>
            </a:r>
          </a:p>
          <a:p>
            <a:pPr eaLnBrk="1" hangingPunct="1"/>
            <a:r>
              <a:rPr lang="en-US" smtClean="0"/>
              <a:t>                          - Tolman's mazes and cage escapes</a:t>
            </a:r>
          </a:p>
          <a:p>
            <a:pPr eaLnBrk="1" hangingPunct="1"/>
            <a:r>
              <a:rPr lang="en-US" smtClean="0"/>
              <a:t>                          - abstract rule learning: dlpfc recordings (human imaging?)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46843F-75EA-4D9F-9C47-C50D592E471B}" type="slidenum">
              <a:rPr lang="en-GB"/>
              <a:pPr/>
              <a:t>9</a:t>
            </a:fld>
            <a:endParaRPr lang="en-GB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 2. JUST TRY IT, LEARN FROM ERRORS. habits: learn over repetition </a:t>
            </a:r>
          </a:p>
          <a:p>
            <a:pPr eaLnBrk="1" hangingPunct="1"/>
            <a:r>
              <a:rPr lang="en-US" smtClean="0"/>
              <a:t>                        - show in matlab simulation of grid world</a:t>
            </a:r>
          </a:p>
          <a:p>
            <a:pPr eaLnBrk="1" hangingPunct="1"/>
            <a:r>
              <a:rPr lang="en-US" smtClean="0"/>
              <a:t>                        - keep tally of long-term consequences of actions</a:t>
            </a:r>
          </a:p>
          <a:p>
            <a:pPr eaLnBrk="1" hangingPunct="1"/>
            <a:r>
              <a:rPr lang="en-US" smtClean="0"/>
              <a:t>                        - choose actions because *in the past* they tended to be good. *NOT*</a:t>
            </a:r>
          </a:p>
          <a:p>
            <a:pPr eaLnBrk="1" hangingPunct="1"/>
            <a:r>
              <a:rPr lang="en-US" smtClean="0"/>
              <a:t>                          because now they lead to desired outcome. </a:t>
            </a:r>
          </a:p>
          <a:p>
            <a:pPr eaLnBrk="1" hangingPunct="1"/>
            <a:r>
              <a:rPr lang="en-US" smtClean="0"/>
              <a:t>                        - monkey recordings: Schultz</a:t>
            </a:r>
          </a:p>
          <a:p>
            <a:pPr eaLnBrk="1" hangingPunct="1"/>
            <a:r>
              <a:rPr lang="en-US" smtClean="0"/>
              <a:t>                        - human recordings: Zaghloul et al. 2009 </a:t>
            </a:r>
          </a:p>
          <a:p>
            <a:pPr eaLnBrk="1" hangingPunct="1"/>
            <a:r>
              <a:rPr lang="en-US" smtClean="0"/>
              <a:t>                        - some example optimal behaviours?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B9C710-FFF2-4286-9C9D-87139DFC5BFD}" type="slidenum">
              <a:rPr lang="en-GB"/>
              <a:pPr/>
              <a:t>10</a:t>
            </a:fld>
            <a:endParaRPr lang="en-GB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 2. JUST TRY IT, LEARN FROM ERRORS. habits: learn over repetition </a:t>
            </a:r>
          </a:p>
          <a:p>
            <a:pPr eaLnBrk="1" hangingPunct="1"/>
            <a:r>
              <a:rPr lang="en-US" smtClean="0"/>
              <a:t>                        - show in matlab simulation of grid world</a:t>
            </a:r>
          </a:p>
          <a:p>
            <a:pPr eaLnBrk="1" hangingPunct="1"/>
            <a:r>
              <a:rPr lang="en-US" smtClean="0"/>
              <a:t>                        - keep tally of long-term consequences of actions</a:t>
            </a:r>
          </a:p>
          <a:p>
            <a:pPr eaLnBrk="1" hangingPunct="1"/>
            <a:r>
              <a:rPr lang="en-US" smtClean="0"/>
              <a:t>                        - choose actions because *in the past* they tended to be good. *NOT*</a:t>
            </a:r>
          </a:p>
          <a:p>
            <a:pPr eaLnBrk="1" hangingPunct="1"/>
            <a:r>
              <a:rPr lang="en-US" smtClean="0"/>
              <a:t>                          because now they lead to desired outcome. </a:t>
            </a:r>
          </a:p>
          <a:p>
            <a:pPr eaLnBrk="1" hangingPunct="1"/>
            <a:r>
              <a:rPr lang="en-US" smtClean="0"/>
              <a:t>                        - monkey recordings: Schultz</a:t>
            </a:r>
          </a:p>
          <a:p>
            <a:pPr eaLnBrk="1" hangingPunct="1"/>
            <a:r>
              <a:rPr lang="en-US" smtClean="0"/>
              <a:t>                        - human recordings: Zaghloul et al. 2009 </a:t>
            </a:r>
          </a:p>
          <a:p>
            <a:pPr eaLnBrk="1" hangingPunct="1"/>
            <a:r>
              <a:rPr lang="en-US" smtClean="0"/>
              <a:t>                        - some example optimal behaviours?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ABE2EF-C05C-4511-92CE-A4E2F720E366}" type="slidenum">
              <a:rPr lang="en-GB"/>
              <a:pPr/>
              <a:t>12</a:t>
            </a:fld>
            <a:endParaRPr lang="en-GB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Explain heuristics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36290F-42B6-417F-B656-57259D57BAA3}" type="slidenum">
              <a:rPr lang="en-GB"/>
              <a:pPr/>
              <a:t>14</a:t>
            </a:fld>
            <a:endParaRPr lang="en-GB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 3. FORGET THE FUTURE. innate reflexes: forage ranomly, eat food when it's</a:t>
            </a:r>
          </a:p>
          <a:p>
            <a:pPr eaLnBrk="1" hangingPunct="1"/>
            <a:r>
              <a:rPr lang="en-US" smtClean="0"/>
              <a:t>                in front of you, run away from predators. </a:t>
            </a:r>
          </a:p>
          <a:p>
            <a:pPr eaLnBrk="1" hangingPunct="1"/>
            <a:r>
              <a:rPr lang="en-US" smtClean="0"/>
              <a:t>                        - show in matlab simulation of grid world</a:t>
            </a:r>
          </a:p>
          <a:p>
            <a:pPr eaLnBrk="1" hangingPunct="1"/>
            <a:r>
              <a:rPr lang="en-US" smtClean="0"/>
              <a:t>                        - example</a:t>
            </a:r>
          </a:p>
          <a:p>
            <a:pPr eaLnBrk="1" hangingPunct="1"/>
            <a:r>
              <a:rPr lang="en-US" smtClean="0"/>
              <a:t>                                - Hirsch &amp; Bolles 1981: responses to predators even after breeding</a:t>
            </a:r>
          </a:p>
          <a:p>
            <a:pPr eaLnBrk="1" hangingPunct="1"/>
            <a:r>
              <a:rPr lang="en-US" smtClean="0"/>
              <a:t>                                  in captivity over multiple generations</a:t>
            </a:r>
          </a:p>
          <a:p>
            <a:pPr eaLnBrk="1" hangingPunct="1"/>
            <a:r>
              <a:rPr lang="en-US" smtClean="0"/>
              <a:t>                                - anxiety: bandler / organization of fear responses in PAG</a:t>
            </a:r>
          </a:p>
          <a:p>
            <a:pPr eaLnBrk="1" hangingPunct="1"/>
            <a:r>
              <a:rPr lang="en-US" smtClean="0"/>
              <a:t>                                - Mobbs: PAG </a:t>
            </a:r>
          </a:p>
          <a:p>
            <a:pPr eaLnBrk="1" hangingPunct="1"/>
            <a:r>
              <a:rPr lang="en-US" smtClean="0"/>
              <a:t>                                - Amygdala &amp; fearful faces?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36EB97-35D1-4580-A953-E6D1EF9307BF}" type="slidenum">
              <a:rPr lang="en-GB"/>
              <a:pPr/>
              <a:t>18</a:t>
            </a:fld>
            <a:endParaRPr lang="en-GB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Imagine that the United States is preparing for the outbreak of an unusual</a:t>
            </a:r>
          </a:p>
          <a:p>
            <a:pPr eaLnBrk="1" hangingPunct="1"/>
            <a:r>
              <a:rPr lang="en-US" smtClean="0"/>
              <a:t>Asian disease, which is expected to kill 600 people. Two alternative</a:t>
            </a:r>
          </a:p>
          <a:p>
            <a:pPr eaLnBrk="1" hangingPunct="1"/>
            <a:r>
              <a:rPr lang="en-US" smtClean="0"/>
              <a:t>programs to combat the disease have been proposed. Assume that</a:t>
            </a:r>
          </a:p>
          <a:p>
            <a:pPr eaLnBrk="1" hangingPunct="1"/>
            <a:r>
              <a:rPr lang="en-US" smtClean="0"/>
              <a:t>the exact scientific estimates of the consequences of the programs are</a:t>
            </a:r>
          </a:p>
          <a:p>
            <a:pPr eaLnBrk="1" hangingPunct="1"/>
            <a:r>
              <a:rPr lang="en-US" smtClean="0"/>
              <a:t>as follows:</a:t>
            </a:r>
          </a:p>
          <a:p>
            <a:pPr eaLnBrk="1" hangingPunct="1"/>
            <a:r>
              <a:rPr lang="en-US" smtClean="0"/>
              <a:t>If Program A is adopted, 200 people will be saved</a:t>
            </a:r>
          </a:p>
          <a:p>
            <a:pPr eaLnBrk="1" hangingPunct="1"/>
            <a:r>
              <a:rPr lang="en-US" smtClean="0"/>
              <a:t>Imagine that the United States is preparing for the outbreak of an unusual</a:t>
            </a:r>
          </a:p>
          <a:p>
            <a:pPr eaLnBrk="1" hangingPunct="1"/>
            <a:r>
              <a:rPr lang="en-US" smtClean="0"/>
              <a:t>Asian disease, which is expected to kill 600 people. Two alternative</a:t>
            </a:r>
          </a:p>
          <a:p>
            <a:pPr eaLnBrk="1" hangingPunct="1"/>
            <a:r>
              <a:rPr lang="en-US" smtClean="0"/>
              <a:t>programs to combat the disease have been proposed. Assume that</a:t>
            </a:r>
          </a:p>
          <a:p>
            <a:pPr eaLnBrk="1" hangingPunct="1"/>
            <a:r>
              <a:rPr lang="en-US" smtClean="0"/>
              <a:t>the exact scientific estimates of the consequences of the programs are</a:t>
            </a:r>
          </a:p>
          <a:p>
            <a:pPr eaLnBrk="1" hangingPunct="1"/>
            <a:r>
              <a:rPr lang="en-US" smtClean="0"/>
              <a:t>as follows: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If Program A' is adopted, 400 people will die</a:t>
            </a:r>
          </a:p>
          <a:p>
            <a:pPr eaLnBrk="1" hangingPunct="1"/>
            <a:r>
              <a:rPr lang="en-US" smtClean="0"/>
              <a:t>If Program B' is adopted, there is a one-third probability that nobody</a:t>
            </a:r>
          </a:p>
          <a:p>
            <a:pPr eaLnBrk="1" hangingPunct="1"/>
            <a:r>
              <a:rPr lang="en-US" smtClean="0"/>
              <a:t>will die and a two-thirds probability that 600 people will die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6FFC8C-5064-4396-B104-4078B5063489}" type="slidenum">
              <a:rPr lang="en-GB"/>
              <a:pPr/>
              <a:t>19</a:t>
            </a:fld>
            <a:endParaRPr lang="en-GB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Imagine that the United States is preparing for the outbreak of an unusual</a:t>
            </a:r>
          </a:p>
          <a:p>
            <a:pPr eaLnBrk="1" hangingPunct="1"/>
            <a:r>
              <a:rPr lang="en-US" smtClean="0"/>
              <a:t>Asian disease, which is expected to kill 600 people. Two alternative</a:t>
            </a:r>
          </a:p>
          <a:p>
            <a:pPr eaLnBrk="1" hangingPunct="1"/>
            <a:r>
              <a:rPr lang="en-US" smtClean="0"/>
              <a:t>programs to combat the disease have been proposed. Assume that</a:t>
            </a:r>
          </a:p>
          <a:p>
            <a:pPr eaLnBrk="1" hangingPunct="1"/>
            <a:r>
              <a:rPr lang="en-US" smtClean="0"/>
              <a:t>the exact scientific estimates of the consequences of the programs are</a:t>
            </a:r>
          </a:p>
          <a:p>
            <a:pPr eaLnBrk="1" hangingPunct="1"/>
            <a:r>
              <a:rPr lang="en-US" smtClean="0"/>
              <a:t>as follows:</a:t>
            </a:r>
          </a:p>
          <a:p>
            <a:pPr eaLnBrk="1" hangingPunct="1"/>
            <a:r>
              <a:rPr lang="en-US" smtClean="0"/>
              <a:t>If Program A is adopted, 200 people will be saved</a:t>
            </a:r>
          </a:p>
          <a:p>
            <a:pPr eaLnBrk="1" hangingPunct="1"/>
            <a:r>
              <a:rPr lang="en-US" smtClean="0"/>
              <a:t>Imagine that the United States is preparing for the outbreak of an unusual</a:t>
            </a:r>
          </a:p>
          <a:p>
            <a:pPr eaLnBrk="1" hangingPunct="1"/>
            <a:r>
              <a:rPr lang="en-US" smtClean="0"/>
              <a:t>Asian disease, which is expected to kill 600 people. Two alternative</a:t>
            </a:r>
          </a:p>
          <a:p>
            <a:pPr eaLnBrk="1" hangingPunct="1"/>
            <a:r>
              <a:rPr lang="en-US" smtClean="0"/>
              <a:t>programs to combat the disease have been proposed. Assume that</a:t>
            </a:r>
          </a:p>
          <a:p>
            <a:pPr eaLnBrk="1" hangingPunct="1"/>
            <a:r>
              <a:rPr lang="en-US" smtClean="0"/>
              <a:t>the exact scientific estimates of the consequences of the programs are</a:t>
            </a:r>
          </a:p>
          <a:p>
            <a:pPr eaLnBrk="1" hangingPunct="1"/>
            <a:r>
              <a:rPr lang="en-US" smtClean="0"/>
              <a:t>as follows: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If Program A' is adopted, 400 people will die</a:t>
            </a:r>
          </a:p>
          <a:p>
            <a:pPr eaLnBrk="1" hangingPunct="1"/>
            <a:r>
              <a:rPr lang="en-US" smtClean="0"/>
              <a:t>If Program B' is adopted, there is a one-third probability that nobody</a:t>
            </a:r>
          </a:p>
          <a:p>
            <a:pPr eaLnBrk="1" hangingPunct="1"/>
            <a:r>
              <a:rPr lang="en-US" smtClean="0"/>
              <a:t>will die and a two-thirds probability that 600 people will die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232811-F99F-42BD-8C76-697635FBA944}" type="slidenum">
              <a:rPr lang="en-GB"/>
              <a:pPr/>
              <a:t>20</a:t>
            </a:fld>
            <a:endParaRPr lang="en-GB"/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Imagine that the United States is preparing for the outbreak of an unusual</a:t>
            </a:r>
          </a:p>
          <a:p>
            <a:pPr eaLnBrk="1" hangingPunct="1"/>
            <a:r>
              <a:rPr lang="en-US" smtClean="0"/>
              <a:t>Asian disease, which is expected to kill 600 people. Two alternative</a:t>
            </a:r>
          </a:p>
          <a:p>
            <a:pPr eaLnBrk="1" hangingPunct="1"/>
            <a:r>
              <a:rPr lang="en-US" smtClean="0"/>
              <a:t>programs to combat the disease have been proposed. Assume that</a:t>
            </a:r>
          </a:p>
          <a:p>
            <a:pPr eaLnBrk="1" hangingPunct="1"/>
            <a:r>
              <a:rPr lang="en-US" smtClean="0"/>
              <a:t>the exact scientific estimates of the consequences of the programs are</a:t>
            </a:r>
          </a:p>
          <a:p>
            <a:pPr eaLnBrk="1" hangingPunct="1"/>
            <a:r>
              <a:rPr lang="en-US" smtClean="0"/>
              <a:t>as follows:</a:t>
            </a:r>
          </a:p>
          <a:p>
            <a:pPr eaLnBrk="1" hangingPunct="1"/>
            <a:r>
              <a:rPr lang="en-US" smtClean="0"/>
              <a:t>If Program A is adopted, 200 people will be saved</a:t>
            </a:r>
          </a:p>
          <a:p>
            <a:pPr eaLnBrk="1" hangingPunct="1"/>
            <a:r>
              <a:rPr lang="en-US" smtClean="0"/>
              <a:t>Imagine that the United States is preparing for the outbreak of an unusual</a:t>
            </a:r>
          </a:p>
          <a:p>
            <a:pPr eaLnBrk="1" hangingPunct="1"/>
            <a:r>
              <a:rPr lang="en-US" smtClean="0"/>
              <a:t>Asian disease, which is expected to kill 600 people. Two alternative</a:t>
            </a:r>
          </a:p>
          <a:p>
            <a:pPr eaLnBrk="1" hangingPunct="1"/>
            <a:r>
              <a:rPr lang="en-US" smtClean="0"/>
              <a:t>programs to combat the disease have been proposed. Assume that</a:t>
            </a:r>
          </a:p>
          <a:p>
            <a:pPr eaLnBrk="1" hangingPunct="1"/>
            <a:r>
              <a:rPr lang="en-US" smtClean="0"/>
              <a:t>the exact scientific estimates of the consequences of the programs are</a:t>
            </a:r>
          </a:p>
          <a:p>
            <a:pPr eaLnBrk="1" hangingPunct="1"/>
            <a:r>
              <a:rPr lang="en-US" smtClean="0"/>
              <a:t>as follows: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If Program A' is adopted, 400 people will die</a:t>
            </a:r>
          </a:p>
          <a:p>
            <a:pPr eaLnBrk="1" hangingPunct="1"/>
            <a:r>
              <a:rPr lang="en-US" smtClean="0"/>
              <a:t>If Program B' is adopted, there is a one-third probability that nobody</a:t>
            </a:r>
          </a:p>
          <a:p>
            <a:pPr eaLnBrk="1" hangingPunct="1"/>
            <a:r>
              <a:rPr lang="en-US" smtClean="0"/>
              <a:t>will die and a two-thirds probability that 600 people will die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C506-F501-4AA1-A0F3-CEF8E2D2A4D6}" type="datetimeFigureOut">
              <a:rPr lang="en-GB" smtClean="0"/>
              <a:t>01/03/2011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F67B-A221-44A1-B833-5E91D186C0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C506-F501-4AA1-A0F3-CEF8E2D2A4D6}" type="datetimeFigureOut">
              <a:rPr lang="en-GB" smtClean="0"/>
              <a:t>01/03/2011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F67B-A221-44A1-B833-5E91D186C0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C506-F501-4AA1-A0F3-CEF8E2D2A4D6}" type="datetimeFigureOut">
              <a:rPr lang="en-GB" smtClean="0"/>
              <a:t>01/03/2011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F67B-A221-44A1-B833-5E91D186C0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70315-E683-4EBD-B682-D7B984FD5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7C6FC-04B5-4D66-BBD2-1D0E8C769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C506-F501-4AA1-A0F3-CEF8E2D2A4D6}" type="datetimeFigureOut">
              <a:rPr lang="en-GB" smtClean="0"/>
              <a:t>01/03/2011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F67B-A221-44A1-B833-5E91D186C0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C506-F501-4AA1-A0F3-CEF8E2D2A4D6}" type="datetimeFigureOut">
              <a:rPr lang="en-GB" smtClean="0"/>
              <a:t>01/03/2011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F67B-A221-44A1-B833-5E91D186C0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C506-F501-4AA1-A0F3-CEF8E2D2A4D6}" type="datetimeFigureOut">
              <a:rPr lang="en-GB" smtClean="0"/>
              <a:t>01/03/2011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F67B-A221-44A1-B833-5E91D186C0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C506-F501-4AA1-A0F3-CEF8E2D2A4D6}" type="datetimeFigureOut">
              <a:rPr lang="en-GB" smtClean="0"/>
              <a:t>01/03/2011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F67B-A221-44A1-B833-5E91D186C0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C506-F501-4AA1-A0F3-CEF8E2D2A4D6}" type="datetimeFigureOut">
              <a:rPr lang="en-GB" smtClean="0"/>
              <a:t>01/03/2011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F67B-A221-44A1-B833-5E91D186C0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C506-F501-4AA1-A0F3-CEF8E2D2A4D6}" type="datetimeFigureOut">
              <a:rPr lang="en-GB" smtClean="0"/>
              <a:t>01/03/2011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F67B-A221-44A1-B833-5E91D186C0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C506-F501-4AA1-A0F3-CEF8E2D2A4D6}" type="datetimeFigureOut">
              <a:rPr lang="en-GB" smtClean="0"/>
              <a:t>01/03/2011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F67B-A221-44A1-B833-5E91D186C0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C506-F501-4AA1-A0F3-CEF8E2D2A4D6}" type="datetimeFigureOut">
              <a:rPr lang="en-GB" smtClean="0"/>
              <a:t>01/03/2011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F67B-A221-44A1-B833-5E91D186C0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C506-F501-4AA1-A0F3-CEF8E2D2A4D6}" type="datetimeFigureOut">
              <a:rPr lang="en-GB" smtClean="0"/>
              <a:t>01/03/2011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CF67B-A221-44A1-B833-5E91D186C01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1979613"/>
            <a:ext cx="8489950" cy="12969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mtClean="0"/>
              <a:t>The imperfect brain:</a:t>
            </a:r>
            <a:br>
              <a:rPr lang="en-US" smtClean="0"/>
            </a:br>
            <a:r>
              <a:rPr lang="en-US" smtClean="0"/>
              <a:t>Rationality and the limits of knowledge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79688" y="3657600"/>
            <a:ext cx="3444875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434343"/>
                </a:solidFill>
              </a:rPr>
              <a:t>Quentin Huys</a:t>
            </a:r>
          </a:p>
          <a:p>
            <a:pPr algn="ctr"/>
            <a:endParaRPr lang="en-US"/>
          </a:p>
          <a:p>
            <a:pPr algn="ctr"/>
            <a:r>
              <a:rPr lang="en-US" sz="1400"/>
              <a:t>Wellcome Trust Neuroimaging Centre</a:t>
            </a:r>
          </a:p>
          <a:p>
            <a:pPr algn="ctr"/>
            <a:r>
              <a:rPr lang="en-US" sz="1400"/>
              <a:t>Gatsby Computational Neuroscience Unit</a:t>
            </a:r>
          </a:p>
          <a:p>
            <a:pPr algn="ctr"/>
            <a:r>
              <a:rPr lang="en-US" sz="1400"/>
              <a:t>Medical School</a:t>
            </a:r>
          </a:p>
          <a:p>
            <a:pPr algn="ctr"/>
            <a:r>
              <a:rPr lang="en-US" sz="1400"/>
              <a:t>UCL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Evaluating the future… just try it out?</a:t>
            </a:r>
            <a:br>
              <a:rPr lang="en-US" smtClean="0"/>
            </a:br>
            <a:r>
              <a:rPr lang="en-US" smtClean="0"/>
              <a:t>Habits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057400"/>
            <a:ext cx="56388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447800" y="1843088"/>
            <a:ext cx="444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+4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3336925" y="17891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4343400" y="1789113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-2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5851525" y="1766888"/>
            <a:ext cx="444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+2</a:t>
            </a:r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533400" y="4141788"/>
            <a:ext cx="1943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 of all states = 0</a:t>
            </a:r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5715000" y="4141788"/>
            <a:ext cx="256857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	V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685800" y="5029200"/>
            <a:ext cx="548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V(state) = V(state) + learning rate  x  prediction error</a:t>
            </a:r>
          </a:p>
        </p:txBody>
      </p:sp>
      <p:sp>
        <p:nvSpPr>
          <p:cNvPr id="14347" name="Text Box 13"/>
          <p:cNvSpPr txBox="1">
            <a:spLocks noChangeArrowheads="1"/>
          </p:cNvSpPr>
          <p:nvPr/>
        </p:nvSpPr>
        <p:spPr bwMode="auto">
          <a:xfrm>
            <a:off x="822325" y="5522913"/>
            <a:ext cx="56070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T1	V(s1) = V(s1) + .1 x (0 + V(s2) - V(s1))  = 0</a:t>
            </a:r>
          </a:p>
          <a:p>
            <a:r>
              <a:rPr lang="en-US"/>
              <a:t>T2	V(s2) = V(s2) + .1 x (4 - V(s2))               = .4</a:t>
            </a:r>
          </a:p>
          <a:p>
            <a:r>
              <a:rPr lang="en-US"/>
              <a:t>T3	V(s1) = V(s1) + .1 x (0 + V(s2) - V(s1)   = .04</a:t>
            </a:r>
          </a:p>
        </p:txBody>
      </p:sp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762000" y="5867400"/>
            <a:ext cx="57912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7" name="Rectangle 15"/>
          <p:cNvSpPr>
            <a:spLocks noChangeArrowheads="1"/>
          </p:cNvSpPr>
          <p:nvPr/>
        </p:nvSpPr>
        <p:spPr bwMode="auto">
          <a:xfrm>
            <a:off x="762000" y="6172200"/>
            <a:ext cx="57912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6" grpId="0" animBg="1"/>
      <p:bldP spid="901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0721" descr="Macintosh HD:Users:mohamedtalbi:Desktop:maze.avi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3375" y="2279650"/>
            <a:ext cx="5940425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Evaluating the future: habit learning over time</a:t>
            </a:r>
            <a:br>
              <a:rPr lang="en-US" smtClean="0"/>
            </a:br>
            <a:endParaRPr lang="en-US" smtClean="0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073275" y="1968500"/>
            <a:ext cx="44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+4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3962400" y="1941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4968875" y="1941513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-2</a:t>
            </a: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6477000" y="1919288"/>
            <a:ext cx="444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07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2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72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Use clever heuristics, position evaluation…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908175"/>
            <a:ext cx="141287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905000"/>
            <a:ext cx="133985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1905000"/>
            <a:ext cx="13906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Line 9"/>
          <p:cNvSpPr>
            <a:spLocks noChangeShapeType="1"/>
          </p:cNvSpPr>
          <p:nvPr/>
        </p:nvSpPr>
        <p:spPr bwMode="auto">
          <a:xfrm>
            <a:off x="2667000" y="2209800"/>
            <a:ext cx="609600" cy="9144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1" name="Line 10"/>
          <p:cNvSpPr>
            <a:spLocks noChangeShapeType="1"/>
          </p:cNvSpPr>
          <p:nvPr/>
        </p:nvSpPr>
        <p:spPr bwMode="auto">
          <a:xfrm flipV="1">
            <a:off x="2743200" y="3124200"/>
            <a:ext cx="533400" cy="9144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2" name="Line 11"/>
          <p:cNvSpPr>
            <a:spLocks noChangeShapeType="1"/>
          </p:cNvSpPr>
          <p:nvPr/>
        </p:nvSpPr>
        <p:spPr bwMode="auto">
          <a:xfrm>
            <a:off x="5715000" y="2209800"/>
            <a:ext cx="609600" cy="9144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3" name="Line 12"/>
          <p:cNvSpPr>
            <a:spLocks noChangeShapeType="1"/>
          </p:cNvSpPr>
          <p:nvPr/>
        </p:nvSpPr>
        <p:spPr bwMode="auto">
          <a:xfrm flipV="1">
            <a:off x="5791200" y="3124200"/>
            <a:ext cx="533400" cy="9144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6394" name="Picture 14" descr="&#10;Picture 1.png                                                  0007E660Macintosh HD                   C2C8C163: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4724400"/>
            <a:ext cx="17986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5" descr="&#10;Picture 2.png                                                  0007E660Macintosh HD                   C2C8C163: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4724400"/>
            <a:ext cx="1785938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6" descr="&#10;Picture 3.png                                                  0007E660Macintosh HD                   C2C8C163: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4724400"/>
            <a:ext cx="17907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Devaluation</a:t>
            </a:r>
          </a:p>
        </p:txBody>
      </p:sp>
      <p:pic>
        <p:nvPicPr>
          <p:cNvPr id="17411" name="Picture 6" descr="Devaluation.png                                                000AE5B6Macintosh HD                   C3F15D8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09800"/>
            <a:ext cx="7548563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6400800" y="2057400"/>
            <a:ext cx="2057400" cy="281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934200" y="1905000"/>
            <a:ext cx="1752600" cy="2971800"/>
            <a:chOff x="4368" y="1200"/>
            <a:chExt cx="1104" cy="1872"/>
          </a:xfrm>
        </p:grpSpPr>
        <p:sp>
          <p:nvSpPr>
            <p:cNvPr id="17415" name="Rectangle 9"/>
            <p:cNvSpPr>
              <a:spLocks noChangeArrowheads="1"/>
            </p:cNvSpPr>
            <p:nvPr/>
          </p:nvSpPr>
          <p:spPr bwMode="auto">
            <a:xfrm>
              <a:off x="4608" y="1296"/>
              <a:ext cx="864" cy="17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6" name="Rectangle 10"/>
            <p:cNvSpPr>
              <a:spLocks noChangeArrowheads="1"/>
            </p:cNvSpPr>
            <p:nvPr/>
          </p:nvSpPr>
          <p:spPr bwMode="auto">
            <a:xfrm>
              <a:off x="4368" y="1200"/>
              <a:ext cx="1056" cy="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2787650" y="6019800"/>
            <a:ext cx="384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Goal-directed vs. habitual behaviour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Evaluating the future… actually, let’s not!</a:t>
            </a:r>
            <a:br>
              <a:rPr lang="en-US" smtClean="0"/>
            </a:br>
            <a:r>
              <a:rPr lang="en-US" smtClean="0"/>
              <a:t>Innate simple strategies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095500"/>
            <a:ext cx="56388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971800" y="5334000"/>
            <a:ext cx="3219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Choose randomly at S1</a:t>
            </a:r>
          </a:p>
          <a:p>
            <a:r>
              <a:rPr lang="en-US"/>
              <a:t>Then just go for food if hungry</a:t>
            </a:r>
          </a:p>
          <a:p>
            <a:r>
              <a:rPr lang="en-US"/>
              <a:t>Or for water if thirsty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Innate evolutionary strategies</a:t>
            </a:r>
          </a:p>
        </p:txBody>
      </p:sp>
      <p:pic>
        <p:nvPicPr>
          <p:cNvPr id="19459" name="Picture 4" descr="&#10;Picture 9.png                                                  0007E660Macintosh HD                   C2C8C16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6477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Line 5"/>
          <p:cNvSpPr>
            <a:spLocks noChangeShapeType="1"/>
          </p:cNvSpPr>
          <p:nvPr/>
        </p:nvSpPr>
        <p:spPr bwMode="auto">
          <a:xfrm flipH="1">
            <a:off x="3124200" y="1828800"/>
            <a:ext cx="1371600" cy="4495800"/>
          </a:xfrm>
          <a:prstGeom prst="line">
            <a:avLst/>
          </a:prstGeom>
          <a:noFill/>
          <a:ln w="57150">
            <a:solidFill>
              <a:srgbClr val="FF001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9461" name="Picture 6" descr="Picture 10.png                                                 0007E660Macintosh HD                   C2C8C163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590800"/>
            <a:ext cx="14478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Picture 11.png                                                 0007E660Macintosh HD                   C2C8C163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362200"/>
            <a:ext cx="16002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3962400"/>
            <a:ext cx="111442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886200"/>
            <a:ext cx="19240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7"/>
          <p:cNvSpPr>
            <a:spLocks noChangeArrowheads="1"/>
          </p:cNvSpPr>
          <p:nvPr/>
        </p:nvSpPr>
        <p:spPr bwMode="auto">
          <a:xfrm>
            <a:off x="4343400" y="1981200"/>
            <a:ext cx="19812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66"/>
          <p:cNvSpPr>
            <a:spLocks noChangeArrowheads="1"/>
          </p:cNvSpPr>
          <p:nvPr/>
        </p:nvSpPr>
        <p:spPr bwMode="auto">
          <a:xfrm>
            <a:off x="1447800" y="1981200"/>
            <a:ext cx="19812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Innate evolutionary strategies</a:t>
            </a:r>
          </a:p>
        </p:txBody>
      </p:sp>
      <p:pic>
        <p:nvPicPr>
          <p:cNvPr id="20485" name="Picture 5" descr="Picture 10.png                                                 0007E660Macintosh HD                   C2C8C16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09800"/>
            <a:ext cx="14478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Picture 11.png                                                 0007E660Macintosh HD                   C2C8C163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81200"/>
            <a:ext cx="16002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495800"/>
            <a:ext cx="111442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572000"/>
            <a:ext cx="19240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1447800" y="19812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1447800" y="22098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1447800" y="24384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2" name="Line 13"/>
          <p:cNvSpPr>
            <a:spLocks noChangeShapeType="1"/>
          </p:cNvSpPr>
          <p:nvPr/>
        </p:nvSpPr>
        <p:spPr bwMode="auto">
          <a:xfrm>
            <a:off x="1447800" y="26670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3" name="Line 14"/>
          <p:cNvSpPr>
            <a:spLocks noChangeShapeType="1"/>
          </p:cNvSpPr>
          <p:nvPr/>
        </p:nvSpPr>
        <p:spPr bwMode="auto">
          <a:xfrm>
            <a:off x="1447800" y="28956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4" name="Line 15"/>
          <p:cNvSpPr>
            <a:spLocks noChangeShapeType="1"/>
          </p:cNvSpPr>
          <p:nvPr/>
        </p:nvSpPr>
        <p:spPr bwMode="auto">
          <a:xfrm>
            <a:off x="1447800" y="31242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5" name="Line 16"/>
          <p:cNvSpPr>
            <a:spLocks noChangeShapeType="1"/>
          </p:cNvSpPr>
          <p:nvPr/>
        </p:nvSpPr>
        <p:spPr bwMode="auto">
          <a:xfrm flipV="1">
            <a:off x="1447800" y="19812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6" name="Line 17"/>
          <p:cNvSpPr>
            <a:spLocks noChangeShapeType="1"/>
          </p:cNvSpPr>
          <p:nvPr/>
        </p:nvSpPr>
        <p:spPr bwMode="auto">
          <a:xfrm flipV="1">
            <a:off x="1752600" y="19812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7" name="Line 18"/>
          <p:cNvSpPr>
            <a:spLocks noChangeShapeType="1"/>
          </p:cNvSpPr>
          <p:nvPr/>
        </p:nvSpPr>
        <p:spPr bwMode="auto">
          <a:xfrm flipV="1">
            <a:off x="2133600" y="19812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8" name="Line 19"/>
          <p:cNvSpPr>
            <a:spLocks noChangeShapeType="1"/>
          </p:cNvSpPr>
          <p:nvPr/>
        </p:nvSpPr>
        <p:spPr bwMode="auto">
          <a:xfrm flipV="1">
            <a:off x="2482850" y="19812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9" name="Line 21"/>
          <p:cNvSpPr>
            <a:spLocks noChangeShapeType="1"/>
          </p:cNvSpPr>
          <p:nvPr/>
        </p:nvSpPr>
        <p:spPr bwMode="auto">
          <a:xfrm flipV="1">
            <a:off x="2825750" y="19812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0" name="Line 23"/>
          <p:cNvSpPr>
            <a:spLocks noChangeShapeType="1"/>
          </p:cNvSpPr>
          <p:nvPr/>
        </p:nvSpPr>
        <p:spPr bwMode="auto">
          <a:xfrm flipV="1">
            <a:off x="3149600" y="19812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1" name="Line 24"/>
          <p:cNvSpPr>
            <a:spLocks noChangeShapeType="1"/>
          </p:cNvSpPr>
          <p:nvPr/>
        </p:nvSpPr>
        <p:spPr bwMode="auto">
          <a:xfrm flipV="1">
            <a:off x="3429000" y="19812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2" name="Line 25"/>
          <p:cNvSpPr>
            <a:spLocks noChangeShapeType="1"/>
          </p:cNvSpPr>
          <p:nvPr/>
        </p:nvSpPr>
        <p:spPr bwMode="auto">
          <a:xfrm>
            <a:off x="4343400" y="19812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3" name="Line 26"/>
          <p:cNvSpPr>
            <a:spLocks noChangeShapeType="1"/>
          </p:cNvSpPr>
          <p:nvPr/>
        </p:nvSpPr>
        <p:spPr bwMode="auto">
          <a:xfrm>
            <a:off x="4343400" y="22098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4" name="Line 27"/>
          <p:cNvSpPr>
            <a:spLocks noChangeShapeType="1"/>
          </p:cNvSpPr>
          <p:nvPr/>
        </p:nvSpPr>
        <p:spPr bwMode="auto">
          <a:xfrm>
            <a:off x="4343400" y="24384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5" name="Line 28"/>
          <p:cNvSpPr>
            <a:spLocks noChangeShapeType="1"/>
          </p:cNvSpPr>
          <p:nvPr/>
        </p:nvSpPr>
        <p:spPr bwMode="auto">
          <a:xfrm>
            <a:off x="4343400" y="26670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6" name="Line 29"/>
          <p:cNvSpPr>
            <a:spLocks noChangeShapeType="1"/>
          </p:cNvSpPr>
          <p:nvPr/>
        </p:nvSpPr>
        <p:spPr bwMode="auto">
          <a:xfrm>
            <a:off x="4343400" y="28956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7" name="Line 30"/>
          <p:cNvSpPr>
            <a:spLocks noChangeShapeType="1"/>
          </p:cNvSpPr>
          <p:nvPr/>
        </p:nvSpPr>
        <p:spPr bwMode="auto">
          <a:xfrm>
            <a:off x="4343400" y="31242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8" name="Line 31"/>
          <p:cNvSpPr>
            <a:spLocks noChangeShapeType="1"/>
          </p:cNvSpPr>
          <p:nvPr/>
        </p:nvSpPr>
        <p:spPr bwMode="auto">
          <a:xfrm flipV="1">
            <a:off x="4343400" y="19812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9" name="Line 32"/>
          <p:cNvSpPr>
            <a:spLocks noChangeShapeType="1"/>
          </p:cNvSpPr>
          <p:nvPr/>
        </p:nvSpPr>
        <p:spPr bwMode="auto">
          <a:xfrm flipV="1">
            <a:off x="4648200" y="19812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10" name="Line 33"/>
          <p:cNvSpPr>
            <a:spLocks noChangeShapeType="1"/>
          </p:cNvSpPr>
          <p:nvPr/>
        </p:nvSpPr>
        <p:spPr bwMode="auto">
          <a:xfrm flipV="1">
            <a:off x="5029200" y="19812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11" name="Line 34"/>
          <p:cNvSpPr>
            <a:spLocks noChangeShapeType="1"/>
          </p:cNvSpPr>
          <p:nvPr/>
        </p:nvSpPr>
        <p:spPr bwMode="auto">
          <a:xfrm flipV="1">
            <a:off x="5378450" y="19812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12" name="Line 35"/>
          <p:cNvSpPr>
            <a:spLocks noChangeShapeType="1"/>
          </p:cNvSpPr>
          <p:nvPr/>
        </p:nvSpPr>
        <p:spPr bwMode="auto">
          <a:xfrm flipV="1">
            <a:off x="5721350" y="19812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13" name="Line 36"/>
          <p:cNvSpPr>
            <a:spLocks noChangeShapeType="1"/>
          </p:cNvSpPr>
          <p:nvPr/>
        </p:nvSpPr>
        <p:spPr bwMode="auto">
          <a:xfrm flipV="1">
            <a:off x="6045200" y="19812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14" name="Line 37"/>
          <p:cNvSpPr>
            <a:spLocks noChangeShapeType="1"/>
          </p:cNvSpPr>
          <p:nvPr/>
        </p:nvSpPr>
        <p:spPr bwMode="auto">
          <a:xfrm flipV="1">
            <a:off x="6324600" y="19812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15" name="Rectangle 159"/>
          <p:cNvSpPr>
            <a:spLocks noChangeArrowheads="1"/>
          </p:cNvSpPr>
          <p:nvPr/>
        </p:nvSpPr>
        <p:spPr bwMode="auto">
          <a:xfrm>
            <a:off x="4495800" y="2133600"/>
            <a:ext cx="19812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Rectangle 160"/>
          <p:cNvSpPr>
            <a:spLocks noChangeArrowheads="1"/>
          </p:cNvSpPr>
          <p:nvPr/>
        </p:nvSpPr>
        <p:spPr bwMode="auto">
          <a:xfrm>
            <a:off x="1600200" y="2133600"/>
            <a:ext cx="19812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7" name="Picture 161" descr="Picture 10.png                                                 0007E660Macintosh HD                   C2C8C16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362200"/>
            <a:ext cx="14478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8" name="Picture 162" descr="Picture 11.png                                                 0007E660Macintosh HD                   C2C8C163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133600"/>
            <a:ext cx="16002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9" name="Line 163"/>
          <p:cNvSpPr>
            <a:spLocks noChangeShapeType="1"/>
          </p:cNvSpPr>
          <p:nvPr/>
        </p:nvSpPr>
        <p:spPr bwMode="auto">
          <a:xfrm>
            <a:off x="1600200" y="21336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20" name="Line 164"/>
          <p:cNvSpPr>
            <a:spLocks noChangeShapeType="1"/>
          </p:cNvSpPr>
          <p:nvPr/>
        </p:nvSpPr>
        <p:spPr bwMode="auto">
          <a:xfrm>
            <a:off x="1600200" y="23622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21" name="Line 165"/>
          <p:cNvSpPr>
            <a:spLocks noChangeShapeType="1"/>
          </p:cNvSpPr>
          <p:nvPr/>
        </p:nvSpPr>
        <p:spPr bwMode="auto">
          <a:xfrm>
            <a:off x="1600200" y="25908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22" name="Line 166"/>
          <p:cNvSpPr>
            <a:spLocks noChangeShapeType="1"/>
          </p:cNvSpPr>
          <p:nvPr/>
        </p:nvSpPr>
        <p:spPr bwMode="auto">
          <a:xfrm>
            <a:off x="1600200" y="28194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23" name="Line 167"/>
          <p:cNvSpPr>
            <a:spLocks noChangeShapeType="1"/>
          </p:cNvSpPr>
          <p:nvPr/>
        </p:nvSpPr>
        <p:spPr bwMode="auto">
          <a:xfrm>
            <a:off x="1600200" y="30480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24" name="Line 168"/>
          <p:cNvSpPr>
            <a:spLocks noChangeShapeType="1"/>
          </p:cNvSpPr>
          <p:nvPr/>
        </p:nvSpPr>
        <p:spPr bwMode="auto">
          <a:xfrm>
            <a:off x="1600200" y="32766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25" name="Line 169"/>
          <p:cNvSpPr>
            <a:spLocks noChangeShapeType="1"/>
          </p:cNvSpPr>
          <p:nvPr/>
        </p:nvSpPr>
        <p:spPr bwMode="auto">
          <a:xfrm flipV="1">
            <a:off x="1600200" y="21336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26" name="Line 170"/>
          <p:cNvSpPr>
            <a:spLocks noChangeShapeType="1"/>
          </p:cNvSpPr>
          <p:nvPr/>
        </p:nvSpPr>
        <p:spPr bwMode="auto">
          <a:xfrm flipV="1">
            <a:off x="1905000" y="21336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27" name="Line 171"/>
          <p:cNvSpPr>
            <a:spLocks noChangeShapeType="1"/>
          </p:cNvSpPr>
          <p:nvPr/>
        </p:nvSpPr>
        <p:spPr bwMode="auto">
          <a:xfrm flipV="1">
            <a:off x="2286000" y="21336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28" name="Line 172"/>
          <p:cNvSpPr>
            <a:spLocks noChangeShapeType="1"/>
          </p:cNvSpPr>
          <p:nvPr/>
        </p:nvSpPr>
        <p:spPr bwMode="auto">
          <a:xfrm flipV="1">
            <a:off x="2635250" y="21336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29" name="Line 173"/>
          <p:cNvSpPr>
            <a:spLocks noChangeShapeType="1"/>
          </p:cNvSpPr>
          <p:nvPr/>
        </p:nvSpPr>
        <p:spPr bwMode="auto">
          <a:xfrm flipV="1">
            <a:off x="2978150" y="21336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30" name="Line 174"/>
          <p:cNvSpPr>
            <a:spLocks noChangeShapeType="1"/>
          </p:cNvSpPr>
          <p:nvPr/>
        </p:nvSpPr>
        <p:spPr bwMode="auto">
          <a:xfrm flipV="1">
            <a:off x="3302000" y="21336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31" name="Line 175"/>
          <p:cNvSpPr>
            <a:spLocks noChangeShapeType="1"/>
          </p:cNvSpPr>
          <p:nvPr/>
        </p:nvSpPr>
        <p:spPr bwMode="auto">
          <a:xfrm flipV="1">
            <a:off x="3581400" y="21336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32" name="Line 176"/>
          <p:cNvSpPr>
            <a:spLocks noChangeShapeType="1"/>
          </p:cNvSpPr>
          <p:nvPr/>
        </p:nvSpPr>
        <p:spPr bwMode="auto">
          <a:xfrm>
            <a:off x="4495800" y="21336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33" name="Line 177"/>
          <p:cNvSpPr>
            <a:spLocks noChangeShapeType="1"/>
          </p:cNvSpPr>
          <p:nvPr/>
        </p:nvSpPr>
        <p:spPr bwMode="auto">
          <a:xfrm>
            <a:off x="4495800" y="23622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34" name="Line 178"/>
          <p:cNvSpPr>
            <a:spLocks noChangeShapeType="1"/>
          </p:cNvSpPr>
          <p:nvPr/>
        </p:nvSpPr>
        <p:spPr bwMode="auto">
          <a:xfrm>
            <a:off x="4495800" y="25908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35" name="Line 179"/>
          <p:cNvSpPr>
            <a:spLocks noChangeShapeType="1"/>
          </p:cNvSpPr>
          <p:nvPr/>
        </p:nvSpPr>
        <p:spPr bwMode="auto">
          <a:xfrm>
            <a:off x="4495800" y="28194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36" name="Line 180"/>
          <p:cNvSpPr>
            <a:spLocks noChangeShapeType="1"/>
          </p:cNvSpPr>
          <p:nvPr/>
        </p:nvSpPr>
        <p:spPr bwMode="auto">
          <a:xfrm>
            <a:off x="4495800" y="30480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37" name="Line 181"/>
          <p:cNvSpPr>
            <a:spLocks noChangeShapeType="1"/>
          </p:cNvSpPr>
          <p:nvPr/>
        </p:nvSpPr>
        <p:spPr bwMode="auto">
          <a:xfrm>
            <a:off x="4495800" y="32766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38" name="Line 182"/>
          <p:cNvSpPr>
            <a:spLocks noChangeShapeType="1"/>
          </p:cNvSpPr>
          <p:nvPr/>
        </p:nvSpPr>
        <p:spPr bwMode="auto">
          <a:xfrm flipV="1">
            <a:off x="4495800" y="21336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39" name="Line 183"/>
          <p:cNvSpPr>
            <a:spLocks noChangeShapeType="1"/>
          </p:cNvSpPr>
          <p:nvPr/>
        </p:nvSpPr>
        <p:spPr bwMode="auto">
          <a:xfrm flipV="1">
            <a:off x="4800600" y="21336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40" name="Line 184"/>
          <p:cNvSpPr>
            <a:spLocks noChangeShapeType="1"/>
          </p:cNvSpPr>
          <p:nvPr/>
        </p:nvSpPr>
        <p:spPr bwMode="auto">
          <a:xfrm flipV="1">
            <a:off x="5181600" y="21336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41" name="Line 185"/>
          <p:cNvSpPr>
            <a:spLocks noChangeShapeType="1"/>
          </p:cNvSpPr>
          <p:nvPr/>
        </p:nvSpPr>
        <p:spPr bwMode="auto">
          <a:xfrm flipV="1">
            <a:off x="5530850" y="21336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42" name="Line 186"/>
          <p:cNvSpPr>
            <a:spLocks noChangeShapeType="1"/>
          </p:cNvSpPr>
          <p:nvPr/>
        </p:nvSpPr>
        <p:spPr bwMode="auto">
          <a:xfrm flipV="1">
            <a:off x="5873750" y="21336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43" name="Line 187"/>
          <p:cNvSpPr>
            <a:spLocks noChangeShapeType="1"/>
          </p:cNvSpPr>
          <p:nvPr/>
        </p:nvSpPr>
        <p:spPr bwMode="auto">
          <a:xfrm flipV="1">
            <a:off x="6197600" y="21336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44" name="Line 188"/>
          <p:cNvSpPr>
            <a:spLocks noChangeShapeType="1"/>
          </p:cNvSpPr>
          <p:nvPr/>
        </p:nvSpPr>
        <p:spPr bwMode="auto">
          <a:xfrm flipV="1">
            <a:off x="6477000" y="21336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45" name="Rectangle 189"/>
          <p:cNvSpPr>
            <a:spLocks noChangeArrowheads="1"/>
          </p:cNvSpPr>
          <p:nvPr/>
        </p:nvSpPr>
        <p:spPr bwMode="auto">
          <a:xfrm>
            <a:off x="4648200" y="2286000"/>
            <a:ext cx="19812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6" name="Rectangle 190"/>
          <p:cNvSpPr>
            <a:spLocks noChangeArrowheads="1"/>
          </p:cNvSpPr>
          <p:nvPr/>
        </p:nvSpPr>
        <p:spPr bwMode="auto">
          <a:xfrm>
            <a:off x="1752600" y="2286000"/>
            <a:ext cx="19812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47" name="Picture 191" descr="Picture 10.png                                                 0007E660Macintosh HD                   C2C8C16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514600"/>
            <a:ext cx="14478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8" name="Picture 192" descr="Picture 11.png                                                 0007E660Macintosh HD                   C2C8C163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86000"/>
            <a:ext cx="16002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9" name="Line 193"/>
          <p:cNvSpPr>
            <a:spLocks noChangeShapeType="1"/>
          </p:cNvSpPr>
          <p:nvPr/>
        </p:nvSpPr>
        <p:spPr bwMode="auto">
          <a:xfrm>
            <a:off x="1752600" y="22860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50" name="Line 194"/>
          <p:cNvSpPr>
            <a:spLocks noChangeShapeType="1"/>
          </p:cNvSpPr>
          <p:nvPr/>
        </p:nvSpPr>
        <p:spPr bwMode="auto">
          <a:xfrm>
            <a:off x="1752600" y="25146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51" name="Line 195"/>
          <p:cNvSpPr>
            <a:spLocks noChangeShapeType="1"/>
          </p:cNvSpPr>
          <p:nvPr/>
        </p:nvSpPr>
        <p:spPr bwMode="auto">
          <a:xfrm>
            <a:off x="1752600" y="27432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52" name="Line 196"/>
          <p:cNvSpPr>
            <a:spLocks noChangeShapeType="1"/>
          </p:cNvSpPr>
          <p:nvPr/>
        </p:nvSpPr>
        <p:spPr bwMode="auto">
          <a:xfrm>
            <a:off x="1752600" y="29718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53" name="Line 197"/>
          <p:cNvSpPr>
            <a:spLocks noChangeShapeType="1"/>
          </p:cNvSpPr>
          <p:nvPr/>
        </p:nvSpPr>
        <p:spPr bwMode="auto">
          <a:xfrm>
            <a:off x="1752600" y="32004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54" name="Line 198"/>
          <p:cNvSpPr>
            <a:spLocks noChangeShapeType="1"/>
          </p:cNvSpPr>
          <p:nvPr/>
        </p:nvSpPr>
        <p:spPr bwMode="auto">
          <a:xfrm>
            <a:off x="1752600" y="34290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55" name="Line 199"/>
          <p:cNvSpPr>
            <a:spLocks noChangeShapeType="1"/>
          </p:cNvSpPr>
          <p:nvPr/>
        </p:nvSpPr>
        <p:spPr bwMode="auto">
          <a:xfrm flipV="1">
            <a:off x="1752600" y="22860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56" name="Line 200"/>
          <p:cNvSpPr>
            <a:spLocks noChangeShapeType="1"/>
          </p:cNvSpPr>
          <p:nvPr/>
        </p:nvSpPr>
        <p:spPr bwMode="auto">
          <a:xfrm flipV="1">
            <a:off x="2057400" y="22860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57" name="Line 201"/>
          <p:cNvSpPr>
            <a:spLocks noChangeShapeType="1"/>
          </p:cNvSpPr>
          <p:nvPr/>
        </p:nvSpPr>
        <p:spPr bwMode="auto">
          <a:xfrm flipV="1">
            <a:off x="2438400" y="22860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58" name="Line 202"/>
          <p:cNvSpPr>
            <a:spLocks noChangeShapeType="1"/>
          </p:cNvSpPr>
          <p:nvPr/>
        </p:nvSpPr>
        <p:spPr bwMode="auto">
          <a:xfrm flipV="1">
            <a:off x="2787650" y="22860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59" name="Line 203"/>
          <p:cNvSpPr>
            <a:spLocks noChangeShapeType="1"/>
          </p:cNvSpPr>
          <p:nvPr/>
        </p:nvSpPr>
        <p:spPr bwMode="auto">
          <a:xfrm flipV="1">
            <a:off x="3130550" y="22860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60" name="Line 204"/>
          <p:cNvSpPr>
            <a:spLocks noChangeShapeType="1"/>
          </p:cNvSpPr>
          <p:nvPr/>
        </p:nvSpPr>
        <p:spPr bwMode="auto">
          <a:xfrm flipV="1">
            <a:off x="3454400" y="22860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61" name="Line 205"/>
          <p:cNvSpPr>
            <a:spLocks noChangeShapeType="1"/>
          </p:cNvSpPr>
          <p:nvPr/>
        </p:nvSpPr>
        <p:spPr bwMode="auto">
          <a:xfrm flipV="1">
            <a:off x="3733800" y="22860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62" name="Line 206"/>
          <p:cNvSpPr>
            <a:spLocks noChangeShapeType="1"/>
          </p:cNvSpPr>
          <p:nvPr/>
        </p:nvSpPr>
        <p:spPr bwMode="auto">
          <a:xfrm>
            <a:off x="4648200" y="22860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63" name="Line 207"/>
          <p:cNvSpPr>
            <a:spLocks noChangeShapeType="1"/>
          </p:cNvSpPr>
          <p:nvPr/>
        </p:nvSpPr>
        <p:spPr bwMode="auto">
          <a:xfrm>
            <a:off x="4648200" y="25146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64" name="Line 208"/>
          <p:cNvSpPr>
            <a:spLocks noChangeShapeType="1"/>
          </p:cNvSpPr>
          <p:nvPr/>
        </p:nvSpPr>
        <p:spPr bwMode="auto">
          <a:xfrm>
            <a:off x="4648200" y="27432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65" name="Line 209"/>
          <p:cNvSpPr>
            <a:spLocks noChangeShapeType="1"/>
          </p:cNvSpPr>
          <p:nvPr/>
        </p:nvSpPr>
        <p:spPr bwMode="auto">
          <a:xfrm>
            <a:off x="4648200" y="29718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66" name="Line 210"/>
          <p:cNvSpPr>
            <a:spLocks noChangeShapeType="1"/>
          </p:cNvSpPr>
          <p:nvPr/>
        </p:nvSpPr>
        <p:spPr bwMode="auto">
          <a:xfrm>
            <a:off x="4648200" y="32004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67" name="Line 211"/>
          <p:cNvSpPr>
            <a:spLocks noChangeShapeType="1"/>
          </p:cNvSpPr>
          <p:nvPr/>
        </p:nvSpPr>
        <p:spPr bwMode="auto">
          <a:xfrm>
            <a:off x="4648200" y="34290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68" name="Line 212"/>
          <p:cNvSpPr>
            <a:spLocks noChangeShapeType="1"/>
          </p:cNvSpPr>
          <p:nvPr/>
        </p:nvSpPr>
        <p:spPr bwMode="auto">
          <a:xfrm flipV="1">
            <a:off x="4648200" y="22860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69" name="Line 213"/>
          <p:cNvSpPr>
            <a:spLocks noChangeShapeType="1"/>
          </p:cNvSpPr>
          <p:nvPr/>
        </p:nvSpPr>
        <p:spPr bwMode="auto">
          <a:xfrm flipV="1">
            <a:off x="4953000" y="22860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70" name="Line 214"/>
          <p:cNvSpPr>
            <a:spLocks noChangeShapeType="1"/>
          </p:cNvSpPr>
          <p:nvPr/>
        </p:nvSpPr>
        <p:spPr bwMode="auto">
          <a:xfrm flipV="1">
            <a:off x="5334000" y="22860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71" name="Line 215"/>
          <p:cNvSpPr>
            <a:spLocks noChangeShapeType="1"/>
          </p:cNvSpPr>
          <p:nvPr/>
        </p:nvSpPr>
        <p:spPr bwMode="auto">
          <a:xfrm flipV="1">
            <a:off x="5683250" y="22860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72" name="Line 216"/>
          <p:cNvSpPr>
            <a:spLocks noChangeShapeType="1"/>
          </p:cNvSpPr>
          <p:nvPr/>
        </p:nvSpPr>
        <p:spPr bwMode="auto">
          <a:xfrm flipV="1">
            <a:off x="6026150" y="22860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73" name="Line 217"/>
          <p:cNvSpPr>
            <a:spLocks noChangeShapeType="1"/>
          </p:cNvSpPr>
          <p:nvPr/>
        </p:nvSpPr>
        <p:spPr bwMode="auto">
          <a:xfrm flipV="1">
            <a:off x="6350000" y="22860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74" name="Line 218"/>
          <p:cNvSpPr>
            <a:spLocks noChangeShapeType="1"/>
          </p:cNvSpPr>
          <p:nvPr/>
        </p:nvSpPr>
        <p:spPr bwMode="auto">
          <a:xfrm flipV="1">
            <a:off x="6629400" y="22860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75" name="Rectangle 219"/>
          <p:cNvSpPr>
            <a:spLocks noChangeArrowheads="1"/>
          </p:cNvSpPr>
          <p:nvPr/>
        </p:nvSpPr>
        <p:spPr bwMode="auto">
          <a:xfrm>
            <a:off x="4800600" y="2438400"/>
            <a:ext cx="19812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76" name="Rectangle 220"/>
          <p:cNvSpPr>
            <a:spLocks noChangeArrowheads="1"/>
          </p:cNvSpPr>
          <p:nvPr/>
        </p:nvSpPr>
        <p:spPr bwMode="auto">
          <a:xfrm>
            <a:off x="1905000" y="2438400"/>
            <a:ext cx="19812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77" name="Picture 221" descr="Picture 10.png                                                 0007E660Macintosh HD                   C2C8C16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667000"/>
            <a:ext cx="14478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8" name="Picture 222" descr="Picture 11.png                                                 0007E660Macintosh HD                   C2C8C163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438400"/>
            <a:ext cx="16002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9" name="Line 223"/>
          <p:cNvSpPr>
            <a:spLocks noChangeShapeType="1"/>
          </p:cNvSpPr>
          <p:nvPr/>
        </p:nvSpPr>
        <p:spPr bwMode="auto">
          <a:xfrm>
            <a:off x="1905000" y="24384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80" name="Line 224"/>
          <p:cNvSpPr>
            <a:spLocks noChangeShapeType="1"/>
          </p:cNvSpPr>
          <p:nvPr/>
        </p:nvSpPr>
        <p:spPr bwMode="auto">
          <a:xfrm>
            <a:off x="1905000" y="26670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81" name="Line 225"/>
          <p:cNvSpPr>
            <a:spLocks noChangeShapeType="1"/>
          </p:cNvSpPr>
          <p:nvPr/>
        </p:nvSpPr>
        <p:spPr bwMode="auto">
          <a:xfrm>
            <a:off x="1905000" y="28956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82" name="Line 226"/>
          <p:cNvSpPr>
            <a:spLocks noChangeShapeType="1"/>
          </p:cNvSpPr>
          <p:nvPr/>
        </p:nvSpPr>
        <p:spPr bwMode="auto">
          <a:xfrm>
            <a:off x="1905000" y="31242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83" name="Line 227"/>
          <p:cNvSpPr>
            <a:spLocks noChangeShapeType="1"/>
          </p:cNvSpPr>
          <p:nvPr/>
        </p:nvSpPr>
        <p:spPr bwMode="auto">
          <a:xfrm>
            <a:off x="1905000" y="33528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84" name="Line 228"/>
          <p:cNvSpPr>
            <a:spLocks noChangeShapeType="1"/>
          </p:cNvSpPr>
          <p:nvPr/>
        </p:nvSpPr>
        <p:spPr bwMode="auto">
          <a:xfrm>
            <a:off x="1905000" y="35814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85" name="Line 229"/>
          <p:cNvSpPr>
            <a:spLocks noChangeShapeType="1"/>
          </p:cNvSpPr>
          <p:nvPr/>
        </p:nvSpPr>
        <p:spPr bwMode="auto">
          <a:xfrm flipV="1">
            <a:off x="1905000" y="24384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86" name="Line 230"/>
          <p:cNvSpPr>
            <a:spLocks noChangeShapeType="1"/>
          </p:cNvSpPr>
          <p:nvPr/>
        </p:nvSpPr>
        <p:spPr bwMode="auto">
          <a:xfrm flipV="1">
            <a:off x="2209800" y="24384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87" name="Line 231"/>
          <p:cNvSpPr>
            <a:spLocks noChangeShapeType="1"/>
          </p:cNvSpPr>
          <p:nvPr/>
        </p:nvSpPr>
        <p:spPr bwMode="auto">
          <a:xfrm flipV="1">
            <a:off x="2590800" y="24384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88" name="Line 232"/>
          <p:cNvSpPr>
            <a:spLocks noChangeShapeType="1"/>
          </p:cNvSpPr>
          <p:nvPr/>
        </p:nvSpPr>
        <p:spPr bwMode="auto">
          <a:xfrm flipV="1">
            <a:off x="2940050" y="24384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89" name="Line 233"/>
          <p:cNvSpPr>
            <a:spLocks noChangeShapeType="1"/>
          </p:cNvSpPr>
          <p:nvPr/>
        </p:nvSpPr>
        <p:spPr bwMode="auto">
          <a:xfrm flipV="1">
            <a:off x="3282950" y="24384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90" name="Line 234"/>
          <p:cNvSpPr>
            <a:spLocks noChangeShapeType="1"/>
          </p:cNvSpPr>
          <p:nvPr/>
        </p:nvSpPr>
        <p:spPr bwMode="auto">
          <a:xfrm flipV="1">
            <a:off x="3606800" y="24384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91" name="Line 235"/>
          <p:cNvSpPr>
            <a:spLocks noChangeShapeType="1"/>
          </p:cNvSpPr>
          <p:nvPr/>
        </p:nvSpPr>
        <p:spPr bwMode="auto">
          <a:xfrm flipV="1">
            <a:off x="3886200" y="24384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92" name="Line 236"/>
          <p:cNvSpPr>
            <a:spLocks noChangeShapeType="1"/>
          </p:cNvSpPr>
          <p:nvPr/>
        </p:nvSpPr>
        <p:spPr bwMode="auto">
          <a:xfrm>
            <a:off x="4800600" y="24384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93" name="Line 237"/>
          <p:cNvSpPr>
            <a:spLocks noChangeShapeType="1"/>
          </p:cNvSpPr>
          <p:nvPr/>
        </p:nvSpPr>
        <p:spPr bwMode="auto">
          <a:xfrm>
            <a:off x="4800600" y="26670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94" name="Line 238"/>
          <p:cNvSpPr>
            <a:spLocks noChangeShapeType="1"/>
          </p:cNvSpPr>
          <p:nvPr/>
        </p:nvSpPr>
        <p:spPr bwMode="auto">
          <a:xfrm>
            <a:off x="4800600" y="28956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95" name="Line 239"/>
          <p:cNvSpPr>
            <a:spLocks noChangeShapeType="1"/>
          </p:cNvSpPr>
          <p:nvPr/>
        </p:nvSpPr>
        <p:spPr bwMode="auto">
          <a:xfrm>
            <a:off x="4800600" y="31242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96" name="Line 240"/>
          <p:cNvSpPr>
            <a:spLocks noChangeShapeType="1"/>
          </p:cNvSpPr>
          <p:nvPr/>
        </p:nvSpPr>
        <p:spPr bwMode="auto">
          <a:xfrm>
            <a:off x="4800600" y="33528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97" name="Line 241"/>
          <p:cNvSpPr>
            <a:spLocks noChangeShapeType="1"/>
          </p:cNvSpPr>
          <p:nvPr/>
        </p:nvSpPr>
        <p:spPr bwMode="auto">
          <a:xfrm>
            <a:off x="4800600" y="3581400"/>
            <a:ext cx="1981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98" name="Line 242"/>
          <p:cNvSpPr>
            <a:spLocks noChangeShapeType="1"/>
          </p:cNvSpPr>
          <p:nvPr/>
        </p:nvSpPr>
        <p:spPr bwMode="auto">
          <a:xfrm flipV="1">
            <a:off x="4800600" y="24384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99" name="Line 243"/>
          <p:cNvSpPr>
            <a:spLocks noChangeShapeType="1"/>
          </p:cNvSpPr>
          <p:nvPr/>
        </p:nvSpPr>
        <p:spPr bwMode="auto">
          <a:xfrm flipV="1">
            <a:off x="5105400" y="24384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00" name="Line 244"/>
          <p:cNvSpPr>
            <a:spLocks noChangeShapeType="1"/>
          </p:cNvSpPr>
          <p:nvPr/>
        </p:nvSpPr>
        <p:spPr bwMode="auto">
          <a:xfrm flipV="1">
            <a:off x="5486400" y="24384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01" name="Line 245"/>
          <p:cNvSpPr>
            <a:spLocks noChangeShapeType="1"/>
          </p:cNvSpPr>
          <p:nvPr/>
        </p:nvSpPr>
        <p:spPr bwMode="auto">
          <a:xfrm flipV="1">
            <a:off x="5835650" y="24384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02" name="Line 246"/>
          <p:cNvSpPr>
            <a:spLocks noChangeShapeType="1"/>
          </p:cNvSpPr>
          <p:nvPr/>
        </p:nvSpPr>
        <p:spPr bwMode="auto">
          <a:xfrm flipV="1">
            <a:off x="6178550" y="24384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03" name="Line 247"/>
          <p:cNvSpPr>
            <a:spLocks noChangeShapeType="1"/>
          </p:cNvSpPr>
          <p:nvPr/>
        </p:nvSpPr>
        <p:spPr bwMode="auto">
          <a:xfrm flipV="1">
            <a:off x="6502400" y="24384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04" name="Line 248"/>
          <p:cNvSpPr>
            <a:spLocks noChangeShapeType="1"/>
          </p:cNvSpPr>
          <p:nvPr/>
        </p:nvSpPr>
        <p:spPr bwMode="auto">
          <a:xfrm flipV="1">
            <a:off x="6781800" y="2438400"/>
            <a:ext cx="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05" name="Line 249"/>
          <p:cNvSpPr>
            <a:spLocks noChangeShapeType="1"/>
          </p:cNvSpPr>
          <p:nvPr/>
        </p:nvSpPr>
        <p:spPr bwMode="auto">
          <a:xfrm>
            <a:off x="2667000" y="3733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06" name="Line 250"/>
          <p:cNvSpPr>
            <a:spLocks noChangeShapeType="1"/>
          </p:cNvSpPr>
          <p:nvPr/>
        </p:nvSpPr>
        <p:spPr bwMode="auto">
          <a:xfrm>
            <a:off x="2743200" y="3733800"/>
            <a:ext cx="2286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07" name="Line 251"/>
          <p:cNvSpPr>
            <a:spLocks noChangeShapeType="1"/>
          </p:cNvSpPr>
          <p:nvPr/>
        </p:nvSpPr>
        <p:spPr bwMode="auto">
          <a:xfrm>
            <a:off x="60198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08" name="Line 252"/>
          <p:cNvSpPr>
            <a:spLocks noChangeShapeType="1"/>
          </p:cNvSpPr>
          <p:nvPr/>
        </p:nvSpPr>
        <p:spPr bwMode="auto">
          <a:xfrm flipH="1">
            <a:off x="3429000" y="3733800"/>
            <a:ext cx="2438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09" name="Text Box 253"/>
          <p:cNvSpPr txBox="1">
            <a:spLocks noChangeArrowheads="1"/>
          </p:cNvSpPr>
          <p:nvPr/>
        </p:nvSpPr>
        <p:spPr bwMode="auto">
          <a:xfrm>
            <a:off x="1752600" y="3733800"/>
            <a:ext cx="908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more </a:t>
            </a:r>
          </a:p>
          <a:p>
            <a:pPr algn="ctr"/>
            <a:r>
              <a:rPr lang="en-US"/>
              <a:t>survive</a:t>
            </a:r>
          </a:p>
        </p:txBody>
      </p:sp>
      <p:sp>
        <p:nvSpPr>
          <p:cNvPr id="20610" name="Text Box 254"/>
          <p:cNvSpPr txBox="1">
            <a:spLocks noChangeArrowheads="1"/>
          </p:cNvSpPr>
          <p:nvPr/>
        </p:nvSpPr>
        <p:spPr bwMode="auto">
          <a:xfrm>
            <a:off x="6096000" y="3733800"/>
            <a:ext cx="908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more </a:t>
            </a:r>
          </a:p>
          <a:p>
            <a:pPr algn="ctr"/>
            <a:r>
              <a:rPr lang="en-US"/>
              <a:t>survive</a:t>
            </a:r>
          </a:p>
        </p:txBody>
      </p:sp>
      <p:sp>
        <p:nvSpPr>
          <p:cNvPr id="20611" name="Text Box 255"/>
          <p:cNvSpPr txBox="1">
            <a:spLocks noChangeArrowheads="1"/>
          </p:cNvSpPr>
          <p:nvPr/>
        </p:nvSpPr>
        <p:spPr bwMode="auto">
          <a:xfrm>
            <a:off x="3810000" y="4343400"/>
            <a:ext cx="908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fewer </a:t>
            </a:r>
          </a:p>
          <a:p>
            <a:pPr algn="ctr"/>
            <a:r>
              <a:rPr lang="en-US"/>
              <a:t>survive</a:t>
            </a:r>
          </a:p>
        </p:txBody>
      </p:sp>
      <p:sp>
        <p:nvSpPr>
          <p:cNvPr id="20612" name="Text Box 256"/>
          <p:cNvSpPr txBox="1">
            <a:spLocks noChangeArrowheads="1"/>
          </p:cNvSpPr>
          <p:nvPr/>
        </p:nvSpPr>
        <p:spPr bwMode="auto">
          <a:xfrm>
            <a:off x="6629400" y="6567488"/>
            <a:ext cx="253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Hirsch and Bolles 1980</a:t>
            </a:r>
          </a:p>
        </p:txBody>
      </p:sp>
      <p:sp>
        <p:nvSpPr>
          <p:cNvPr id="20613" name="Rectangle 257"/>
          <p:cNvSpPr>
            <a:spLocks noChangeArrowheads="1"/>
          </p:cNvSpPr>
          <p:nvPr/>
        </p:nvSpPr>
        <p:spPr bwMode="auto">
          <a:xfrm>
            <a:off x="7972425" y="59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Many decision systems in parallel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33400" y="1905000"/>
            <a:ext cx="4419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Multiple decision systems “Controllers”</a:t>
            </a:r>
          </a:p>
          <a:p>
            <a:pPr>
              <a:spcBef>
                <a:spcPct val="50000"/>
              </a:spcBef>
            </a:pPr>
            <a:r>
              <a:rPr lang="en-US"/>
              <a:t>Competition and collaboration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69900" y="3429000"/>
            <a:ext cx="2667000" cy="2362200"/>
            <a:chOff x="296" y="2160"/>
            <a:chExt cx="1680" cy="1488"/>
          </a:xfrm>
        </p:grpSpPr>
        <p:sp>
          <p:nvSpPr>
            <p:cNvPr id="21524" name="Rectangle 9"/>
            <p:cNvSpPr>
              <a:spLocks noChangeArrowheads="1"/>
            </p:cNvSpPr>
            <p:nvPr/>
          </p:nvSpPr>
          <p:spPr bwMode="auto">
            <a:xfrm>
              <a:off x="296" y="2160"/>
              <a:ext cx="1680" cy="14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525" name="Picture 4" descr="&#10;psychtree.jpg                                                  000DF213Macintosh HD                   C2C8C163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2" y="2832"/>
              <a:ext cx="1440" cy="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6" name="Text Box 18"/>
            <p:cNvSpPr txBox="1">
              <a:spLocks noChangeArrowheads="1"/>
            </p:cNvSpPr>
            <p:nvPr/>
          </p:nvSpPr>
          <p:spPr bwMode="auto">
            <a:xfrm>
              <a:off x="340" y="2188"/>
              <a:ext cx="15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Goal-directed system</a:t>
              </a:r>
            </a:p>
            <a:p>
              <a:pPr algn="ctr"/>
              <a:r>
                <a:rPr lang="en-US"/>
                <a:t>Tree search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517900" y="3429000"/>
            <a:ext cx="2514600" cy="2362200"/>
            <a:chOff x="2216" y="2160"/>
            <a:chExt cx="1584" cy="1488"/>
          </a:xfrm>
        </p:grpSpPr>
        <p:sp>
          <p:nvSpPr>
            <p:cNvPr id="21518" name="Rectangle 10"/>
            <p:cNvSpPr>
              <a:spLocks noChangeArrowheads="1"/>
            </p:cNvSpPr>
            <p:nvPr/>
          </p:nvSpPr>
          <p:spPr bwMode="auto">
            <a:xfrm>
              <a:off x="2216" y="2160"/>
              <a:ext cx="1584" cy="14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51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60" y="2881"/>
              <a:ext cx="364" cy="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2" y="2880"/>
              <a:ext cx="377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1" name="Line 7"/>
            <p:cNvSpPr>
              <a:spLocks noChangeShapeType="1"/>
            </p:cNvSpPr>
            <p:nvPr/>
          </p:nvSpPr>
          <p:spPr bwMode="auto">
            <a:xfrm>
              <a:off x="2936" y="2976"/>
              <a:ext cx="160" cy="240"/>
            </a:xfrm>
            <a:prstGeom prst="line">
              <a:avLst/>
            </a:prstGeom>
            <a:noFill/>
            <a:ln w="476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22" name="Line 8"/>
            <p:cNvSpPr>
              <a:spLocks noChangeShapeType="1"/>
            </p:cNvSpPr>
            <p:nvPr/>
          </p:nvSpPr>
          <p:spPr bwMode="auto">
            <a:xfrm flipV="1">
              <a:off x="2956" y="3216"/>
              <a:ext cx="140" cy="240"/>
            </a:xfrm>
            <a:prstGeom prst="line">
              <a:avLst/>
            </a:prstGeom>
            <a:noFill/>
            <a:ln w="476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23" name="Text Box 19"/>
            <p:cNvSpPr txBox="1">
              <a:spLocks noChangeArrowheads="1"/>
            </p:cNvSpPr>
            <p:nvPr/>
          </p:nvSpPr>
          <p:spPr bwMode="auto">
            <a:xfrm>
              <a:off x="2304" y="2208"/>
              <a:ext cx="139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Habit system</a:t>
              </a:r>
            </a:p>
            <a:p>
              <a:pPr algn="ctr"/>
              <a:r>
                <a:rPr lang="en-US"/>
                <a:t>Experience average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413500" y="3429000"/>
            <a:ext cx="2438400" cy="2362200"/>
            <a:chOff x="4040" y="2160"/>
            <a:chExt cx="1536" cy="1488"/>
          </a:xfrm>
        </p:grpSpPr>
        <p:sp>
          <p:nvSpPr>
            <p:cNvPr id="21511" name="Rectangle 16"/>
            <p:cNvSpPr>
              <a:spLocks noChangeArrowheads="1"/>
            </p:cNvSpPr>
            <p:nvPr/>
          </p:nvSpPr>
          <p:spPr bwMode="auto">
            <a:xfrm>
              <a:off x="4040" y="2160"/>
              <a:ext cx="1536" cy="14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512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2" y="2832"/>
              <a:ext cx="516" cy="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4232" y="3024"/>
              <a:ext cx="480" cy="367"/>
              <a:chOff x="1872" y="1344"/>
              <a:chExt cx="816" cy="624"/>
            </a:xfrm>
          </p:grpSpPr>
          <p:sp>
            <p:nvSpPr>
              <p:cNvPr id="21516" name="AutoShape 13"/>
              <p:cNvSpPr>
                <a:spLocks noChangeArrowheads="1"/>
              </p:cNvSpPr>
              <p:nvPr/>
            </p:nvSpPr>
            <p:spPr bwMode="auto">
              <a:xfrm>
                <a:off x="1872" y="1344"/>
                <a:ext cx="816" cy="624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1517" name="Picture 1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939" y="1517"/>
                <a:ext cx="537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1514" name="Line 15"/>
            <p:cNvSpPr>
              <a:spLocks noChangeShapeType="1"/>
            </p:cNvSpPr>
            <p:nvPr/>
          </p:nvSpPr>
          <p:spPr bwMode="auto">
            <a:xfrm flipH="1">
              <a:off x="4760" y="31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15" name="Text Box 20"/>
            <p:cNvSpPr txBox="1">
              <a:spLocks noChangeArrowheads="1"/>
            </p:cNvSpPr>
            <p:nvPr/>
          </p:nvSpPr>
          <p:spPr bwMode="auto">
            <a:xfrm>
              <a:off x="4056" y="2188"/>
              <a:ext cx="14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Innate system</a:t>
              </a:r>
            </a:p>
            <a:p>
              <a:pPr algn="ctr"/>
              <a:r>
                <a:rPr lang="en-US"/>
                <a:t>Evolutionary strategy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Poor economists. People are pretty irrational.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286000"/>
            <a:ext cx="8489950" cy="38798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69925" y="1665288"/>
            <a:ext cx="786447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Imagine that the United States is preparing for the outbreak of an unusual Asian disease, which is expected to kill 600 people. </a:t>
            </a:r>
          </a:p>
          <a:p>
            <a:endParaRPr lang="en-US"/>
          </a:p>
          <a:p>
            <a:r>
              <a:rPr lang="en-US"/>
              <a:t>Two alternative programs to combat the disease have been proposed.</a:t>
            </a:r>
          </a:p>
          <a:p>
            <a:endParaRPr lang="en-US"/>
          </a:p>
          <a:p>
            <a:r>
              <a:rPr lang="en-US"/>
              <a:t>Assume that the exact scientific estimates of the consequences of the programs are as follows:</a:t>
            </a:r>
          </a:p>
          <a:p>
            <a:endParaRPr lang="en-US"/>
          </a:p>
          <a:p>
            <a:pPr>
              <a:spcBef>
                <a:spcPct val="3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Poor economists. People are pretty irrational.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286000"/>
            <a:ext cx="8489950" cy="38798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69925" y="1665288"/>
            <a:ext cx="786447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Imagine that the United States is preparing for the outbreak of an unusual Asian disease, which is expected to kill 600 people. </a:t>
            </a:r>
          </a:p>
          <a:p>
            <a:endParaRPr lang="en-US"/>
          </a:p>
          <a:p>
            <a:r>
              <a:rPr lang="en-US"/>
              <a:t>Two alternative programs to combat the disease have been proposed.</a:t>
            </a:r>
          </a:p>
          <a:p>
            <a:endParaRPr lang="en-US"/>
          </a:p>
          <a:p>
            <a:r>
              <a:rPr lang="en-US"/>
              <a:t>Assume that the exact scientific estimates of the consequences of the programs are as follows:</a:t>
            </a:r>
          </a:p>
          <a:p>
            <a:endParaRPr lang="en-US"/>
          </a:p>
          <a:p>
            <a:pPr>
              <a:spcBef>
                <a:spcPct val="30000"/>
              </a:spcBef>
            </a:pPr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0" y="3962400"/>
            <a:ext cx="7162800" cy="1295400"/>
            <a:chOff x="480" y="2496"/>
            <a:chExt cx="4512" cy="816"/>
          </a:xfrm>
        </p:grpSpPr>
        <p:sp>
          <p:nvSpPr>
            <p:cNvPr id="23558" name="Rectangle 6"/>
            <p:cNvSpPr>
              <a:spLocks noChangeArrowheads="1"/>
            </p:cNvSpPr>
            <p:nvPr/>
          </p:nvSpPr>
          <p:spPr bwMode="auto">
            <a:xfrm>
              <a:off x="480" y="2496"/>
              <a:ext cx="4512" cy="816"/>
            </a:xfrm>
            <a:prstGeom prst="rect">
              <a:avLst/>
            </a:prstGeom>
            <a:solidFill>
              <a:srgbClr val="60E6E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528" y="2496"/>
              <a:ext cx="4368" cy="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/>
                <a:t>If Program A is adopted, 200 people will be saved</a:t>
              </a:r>
            </a:p>
            <a:p>
              <a:pPr>
                <a:spcBef>
                  <a:spcPct val="30000"/>
                </a:spcBef>
              </a:pPr>
              <a:r>
                <a:rPr lang="en-US"/>
                <a:t>If Program B is adopted, there is a one-third probability that 600 people will be saved and a two-thirds probability that no people will be saved.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are choices hard?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438400"/>
            <a:ext cx="2590800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343400" y="2895600"/>
            <a:ext cx="42100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Time present and time past </a:t>
            </a:r>
          </a:p>
          <a:p>
            <a:r>
              <a:rPr lang="en-US"/>
              <a:t>Are both perhaps present in time future,</a:t>
            </a:r>
          </a:p>
          <a:p>
            <a:r>
              <a:rPr lang="en-US"/>
              <a:t>And time future contained in time past. </a:t>
            </a:r>
          </a:p>
          <a:p>
            <a:endParaRPr lang="en-US"/>
          </a:p>
          <a:p>
            <a:r>
              <a:rPr lang="en-US"/>
              <a:t>T. S. Eliot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Poor economists. People are pretty irrational.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669925" y="1665288"/>
            <a:ext cx="786447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Imagine that the United States is preparing for the outbreak of an unusual Asian disease, which is expected to kill 600 people. </a:t>
            </a:r>
          </a:p>
          <a:p>
            <a:endParaRPr lang="en-US"/>
          </a:p>
          <a:p>
            <a:r>
              <a:rPr lang="en-US"/>
              <a:t>Two alternative programs to combat the disease have been proposed.</a:t>
            </a:r>
          </a:p>
          <a:p>
            <a:endParaRPr lang="en-US"/>
          </a:p>
          <a:p>
            <a:r>
              <a:rPr lang="en-US"/>
              <a:t>Assume that the exact scientific estimates of the consequences of the programs are as follows:</a:t>
            </a:r>
          </a:p>
          <a:p>
            <a:endParaRPr lang="en-US"/>
          </a:p>
          <a:p>
            <a:pPr>
              <a:spcBef>
                <a:spcPct val="30000"/>
              </a:spcBef>
            </a:pPr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0" y="5410200"/>
            <a:ext cx="7162800" cy="1219200"/>
            <a:chOff x="480" y="3408"/>
            <a:chExt cx="4512" cy="768"/>
          </a:xfrm>
        </p:grpSpPr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480" y="3408"/>
              <a:ext cx="4512" cy="768"/>
            </a:xfrm>
            <a:prstGeom prst="rect">
              <a:avLst/>
            </a:prstGeom>
            <a:solidFill>
              <a:srgbClr val="60E6E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528" y="3408"/>
              <a:ext cx="4423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/>
                <a:t>If Program A' is adopted, 400 people will die</a:t>
              </a:r>
            </a:p>
            <a:p>
              <a:pPr>
                <a:spcBef>
                  <a:spcPct val="30000"/>
                </a:spcBef>
              </a:pPr>
              <a:r>
                <a:rPr lang="en-US"/>
                <a:t>If Program B' is adopted, there is a one-third probability that nobody</a:t>
              </a:r>
            </a:p>
            <a:p>
              <a:pPr>
                <a:spcBef>
                  <a:spcPct val="30000"/>
                </a:spcBef>
              </a:pPr>
              <a:r>
                <a:rPr lang="en-US"/>
                <a:t>will die and a two-thirds probability that 600 people will die</a:t>
              </a:r>
            </a:p>
          </p:txBody>
        </p:sp>
      </p:grpSp>
      <p:sp>
        <p:nvSpPr>
          <p:cNvPr id="24581" name="Rectangle 11"/>
          <p:cNvSpPr>
            <a:spLocks noChangeArrowheads="1"/>
          </p:cNvSpPr>
          <p:nvPr/>
        </p:nvSpPr>
        <p:spPr bwMode="auto">
          <a:xfrm>
            <a:off x="225425" y="3440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Poor economists. People are pretty irrational.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286000"/>
            <a:ext cx="8489950" cy="38798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69925" y="1665288"/>
            <a:ext cx="786447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Imagine that the United States is preparing for the outbreak of an unusual Asian disease, which is expected to kill 600 people. </a:t>
            </a:r>
          </a:p>
          <a:p>
            <a:endParaRPr lang="en-US"/>
          </a:p>
          <a:p>
            <a:r>
              <a:rPr lang="en-US"/>
              <a:t>Two alternative programs to combat the disease have been proposed.</a:t>
            </a:r>
          </a:p>
          <a:p>
            <a:endParaRPr lang="en-US"/>
          </a:p>
          <a:p>
            <a:r>
              <a:rPr lang="en-US"/>
              <a:t>Assume that the exact scientific estimates of the consequences of the programs are as follows:</a:t>
            </a:r>
          </a:p>
          <a:p>
            <a:endParaRPr lang="en-US"/>
          </a:p>
          <a:p>
            <a:pPr>
              <a:spcBef>
                <a:spcPct val="3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Poor economists. People are pretty irrational.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669925" y="1665288"/>
            <a:ext cx="786447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Imagine that the United States is preparing for the outbreak of an unusual Asian disease, which is expected to kill 600 people. </a:t>
            </a:r>
          </a:p>
          <a:p>
            <a:endParaRPr lang="en-US"/>
          </a:p>
          <a:p>
            <a:r>
              <a:rPr lang="en-US"/>
              <a:t>Two alternative programs to combat the disease have been proposed.</a:t>
            </a:r>
          </a:p>
          <a:p>
            <a:endParaRPr lang="en-US"/>
          </a:p>
          <a:p>
            <a:r>
              <a:rPr lang="en-US"/>
              <a:t>Assume that the exact scientific estimates of the consequences of the programs are as follows:</a:t>
            </a:r>
          </a:p>
          <a:p>
            <a:endParaRPr lang="en-US"/>
          </a:p>
          <a:p>
            <a:pPr>
              <a:spcBef>
                <a:spcPct val="30000"/>
              </a:spcBef>
            </a:pPr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0" y="5410200"/>
            <a:ext cx="7162800" cy="1219200"/>
            <a:chOff x="480" y="3408"/>
            <a:chExt cx="4512" cy="768"/>
          </a:xfrm>
        </p:grpSpPr>
        <p:sp>
          <p:nvSpPr>
            <p:cNvPr id="26635" name="Rectangle 6"/>
            <p:cNvSpPr>
              <a:spLocks noChangeArrowheads="1"/>
            </p:cNvSpPr>
            <p:nvPr/>
          </p:nvSpPr>
          <p:spPr bwMode="auto">
            <a:xfrm>
              <a:off x="480" y="3408"/>
              <a:ext cx="4512" cy="768"/>
            </a:xfrm>
            <a:prstGeom prst="rect">
              <a:avLst/>
            </a:prstGeom>
            <a:solidFill>
              <a:srgbClr val="60E6E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6" name="Rectangle 7"/>
            <p:cNvSpPr>
              <a:spLocks noChangeArrowheads="1"/>
            </p:cNvSpPr>
            <p:nvPr/>
          </p:nvSpPr>
          <p:spPr bwMode="auto">
            <a:xfrm>
              <a:off x="528" y="3408"/>
              <a:ext cx="4423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/>
                <a:t>If Program A' is adopted, 400 people will die</a:t>
              </a:r>
            </a:p>
            <a:p>
              <a:pPr>
                <a:spcBef>
                  <a:spcPct val="30000"/>
                </a:spcBef>
              </a:pPr>
              <a:r>
                <a:rPr lang="en-US"/>
                <a:t>If Program B' is adopted, there is a one-third probability that nobody</a:t>
              </a:r>
            </a:p>
            <a:p>
              <a:pPr>
                <a:spcBef>
                  <a:spcPct val="30000"/>
                </a:spcBef>
              </a:pPr>
              <a:r>
                <a:rPr lang="en-US"/>
                <a:t>will die and a two-thirds probability that 600 people will die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62000" y="3962400"/>
            <a:ext cx="7162800" cy="1295400"/>
            <a:chOff x="480" y="2496"/>
            <a:chExt cx="4512" cy="816"/>
          </a:xfrm>
        </p:grpSpPr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480" y="2496"/>
              <a:ext cx="4512" cy="816"/>
            </a:xfrm>
            <a:prstGeom prst="rect">
              <a:avLst/>
            </a:prstGeom>
            <a:solidFill>
              <a:srgbClr val="60E6E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" name="Text Box 10"/>
            <p:cNvSpPr txBox="1">
              <a:spLocks noChangeArrowheads="1"/>
            </p:cNvSpPr>
            <p:nvPr/>
          </p:nvSpPr>
          <p:spPr bwMode="auto">
            <a:xfrm>
              <a:off x="528" y="2496"/>
              <a:ext cx="4368" cy="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/>
                <a:t>If Program A is adopted, 200 people will be saved</a:t>
              </a:r>
            </a:p>
            <a:p>
              <a:pPr>
                <a:spcBef>
                  <a:spcPct val="30000"/>
                </a:spcBef>
              </a:pPr>
              <a:r>
                <a:rPr lang="en-US"/>
                <a:t>If Program B is adopted, there is a one-third probability that 600 people will be saved and a two-thirds probability that no people will be saved.</a:t>
              </a:r>
            </a:p>
          </p:txBody>
        </p:sp>
      </p:grpSp>
      <p:sp>
        <p:nvSpPr>
          <p:cNvPr id="26630" name="Text Box 11"/>
          <p:cNvSpPr txBox="1">
            <a:spLocks noChangeArrowheads="1"/>
          </p:cNvSpPr>
          <p:nvPr/>
        </p:nvSpPr>
        <p:spPr bwMode="auto">
          <a:xfrm>
            <a:off x="8305800" y="4433888"/>
            <a:ext cx="420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6631" name="Text Box 12"/>
          <p:cNvSpPr txBox="1">
            <a:spLocks noChangeArrowheads="1"/>
          </p:cNvSpPr>
          <p:nvPr/>
        </p:nvSpPr>
        <p:spPr bwMode="auto">
          <a:xfrm>
            <a:off x="8305800" y="5715000"/>
            <a:ext cx="500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B’</a:t>
            </a:r>
          </a:p>
        </p:txBody>
      </p:sp>
      <p:sp>
        <p:nvSpPr>
          <p:cNvPr id="26632" name="Text Box 14"/>
          <p:cNvSpPr txBox="1">
            <a:spLocks noChangeArrowheads="1"/>
          </p:cNvSpPr>
          <p:nvPr/>
        </p:nvSpPr>
        <p:spPr bwMode="auto">
          <a:xfrm>
            <a:off x="6308725" y="6597650"/>
            <a:ext cx="2746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Tversky &amp; Kahnemann 1981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And chicken pretty stupid?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371600"/>
            <a:ext cx="12414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374900" y="1981200"/>
            <a:ext cx="1295400" cy="990600"/>
            <a:chOff x="1872" y="1344"/>
            <a:chExt cx="816" cy="624"/>
          </a:xfrm>
        </p:grpSpPr>
        <p:sp>
          <p:nvSpPr>
            <p:cNvPr id="27666" name="AutoShape 5"/>
            <p:cNvSpPr>
              <a:spLocks noChangeArrowheads="1"/>
            </p:cNvSpPr>
            <p:nvPr/>
          </p:nvSpPr>
          <p:spPr bwMode="auto">
            <a:xfrm>
              <a:off x="1872" y="1344"/>
              <a:ext cx="816" cy="624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7667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39" y="1517"/>
              <a:ext cx="537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65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1775" y="3200400"/>
            <a:ext cx="12414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352675" y="3810000"/>
            <a:ext cx="1295400" cy="990600"/>
            <a:chOff x="1872" y="1344"/>
            <a:chExt cx="816" cy="624"/>
          </a:xfrm>
        </p:grpSpPr>
        <p:sp>
          <p:nvSpPr>
            <p:cNvPr id="27664" name="AutoShape 11"/>
            <p:cNvSpPr>
              <a:spLocks noChangeArrowheads="1"/>
            </p:cNvSpPr>
            <p:nvPr/>
          </p:nvSpPr>
          <p:spPr bwMode="auto">
            <a:xfrm>
              <a:off x="1872" y="1344"/>
              <a:ext cx="816" cy="624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7665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39" y="1517"/>
              <a:ext cx="537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65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1300" y="5029200"/>
            <a:ext cx="12414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362200" y="5638800"/>
            <a:ext cx="1295400" cy="990600"/>
            <a:chOff x="1872" y="1344"/>
            <a:chExt cx="816" cy="624"/>
          </a:xfrm>
        </p:grpSpPr>
        <p:sp>
          <p:nvSpPr>
            <p:cNvPr id="27662" name="AutoShape 15"/>
            <p:cNvSpPr>
              <a:spLocks noChangeArrowheads="1"/>
            </p:cNvSpPr>
            <p:nvPr/>
          </p:nvSpPr>
          <p:spPr bwMode="auto">
            <a:xfrm>
              <a:off x="1872" y="1344"/>
              <a:ext cx="816" cy="624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7663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39" y="1517"/>
              <a:ext cx="537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57" name="Line 17"/>
          <p:cNvSpPr>
            <a:spLocks noChangeShapeType="1"/>
          </p:cNvSpPr>
          <p:nvPr/>
        </p:nvSpPr>
        <p:spPr bwMode="auto">
          <a:xfrm flipH="1">
            <a:off x="4724400" y="4343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58" name="Line 18"/>
          <p:cNvSpPr>
            <a:spLocks noChangeShapeType="1"/>
          </p:cNvSpPr>
          <p:nvPr/>
        </p:nvSpPr>
        <p:spPr bwMode="auto">
          <a:xfrm flipH="1">
            <a:off x="990600" y="4343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59" name="Line 19"/>
          <p:cNvSpPr>
            <a:spLocks noChangeShapeType="1"/>
          </p:cNvSpPr>
          <p:nvPr/>
        </p:nvSpPr>
        <p:spPr bwMode="auto">
          <a:xfrm>
            <a:off x="6629400" y="6172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60" name="Line 20"/>
          <p:cNvSpPr>
            <a:spLocks noChangeShapeType="1"/>
          </p:cNvSpPr>
          <p:nvPr/>
        </p:nvSpPr>
        <p:spPr bwMode="auto">
          <a:xfrm>
            <a:off x="3657600" y="6172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61" name="Text Box 21"/>
          <p:cNvSpPr txBox="1">
            <a:spLocks noChangeArrowheads="1"/>
          </p:cNvSpPr>
          <p:nvPr/>
        </p:nvSpPr>
        <p:spPr bwMode="auto">
          <a:xfrm>
            <a:off x="7194550" y="6553200"/>
            <a:ext cx="202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Hershberger 1986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Clever innate strategies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62000" y="3810000"/>
            <a:ext cx="7162800" cy="2667000"/>
            <a:chOff x="480" y="1056"/>
            <a:chExt cx="4512" cy="168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80" y="1922"/>
              <a:ext cx="4512" cy="814"/>
              <a:chOff x="480" y="3362"/>
              <a:chExt cx="4512" cy="814"/>
            </a:xfrm>
          </p:grpSpPr>
          <p:sp>
            <p:nvSpPr>
              <p:cNvPr id="28687" name="Rectangle 4"/>
              <p:cNvSpPr>
                <a:spLocks noChangeArrowheads="1"/>
              </p:cNvSpPr>
              <p:nvPr/>
            </p:nvSpPr>
            <p:spPr bwMode="auto">
              <a:xfrm>
                <a:off x="480" y="3408"/>
                <a:ext cx="4512" cy="768"/>
              </a:xfrm>
              <a:prstGeom prst="rect">
                <a:avLst/>
              </a:prstGeom>
              <a:solidFill>
                <a:srgbClr val="60E6E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8" name="Rectangle 5"/>
              <p:cNvSpPr>
                <a:spLocks noChangeArrowheads="1"/>
              </p:cNvSpPr>
              <p:nvPr/>
            </p:nvSpPr>
            <p:spPr bwMode="auto">
              <a:xfrm>
                <a:off x="528" y="3362"/>
                <a:ext cx="4423" cy="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30000"/>
                  </a:spcBef>
                </a:pPr>
                <a:r>
                  <a:rPr lang="en-US"/>
                  <a:t>If Program A' is adopted, 400 people will </a:t>
                </a:r>
                <a:r>
                  <a:rPr lang="en-US" sz="2400" b="1"/>
                  <a:t>die</a:t>
                </a:r>
              </a:p>
              <a:p>
                <a:pPr>
                  <a:spcBef>
                    <a:spcPct val="30000"/>
                  </a:spcBef>
                </a:pPr>
                <a:r>
                  <a:rPr lang="en-US"/>
                  <a:t>If Program B' is adopted, there is a one-third probability that nobody</a:t>
                </a:r>
              </a:p>
              <a:p>
                <a:pPr>
                  <a:spcBef>
                    <a:spcPct val="30000"/>
                  </a:spcBef>
                </a:pPr>
                <a:r>
                  <a:rPr lang="en-US"/>
                  <a:t>will die and a two-thirds probability that 600 people will die</a:t>
                </a: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480" y="1056"/>
              <a:ext cx="4512" cy="866"/>
              <a:chOff x="480" y="2496"/>
              <a:chExt cx="4512" cy="816"/>
            </a:xfrm>
          </p:grpSpPr>
          <p:sp>
            <p:nvSpPr>
              <p:cNvPr id="28685" name="Rectangle 7"/>
              <p:cNvSpPr>
                <a:spLocks noChangeArrowheads="1"/>
              </p:cNvSpPr>
              <p:nvPr/>
            </p:nvSpPr>
            <p:spPr bwMode="auto">
              <a:xfrm>
                <a:off x="480" y="2496"/>
                <a:ext cx="4512" cy="816"/>
              </a:xfrm>
              <a:prstGeom prst="rect">
                <a:avLst/>
              </a:prstGeom>
              <a:solidFill>
                <a:srgbClr val="60E6E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6" name="Text Box 8"/>
              <p:cNvSpPr txBox="1">
                <a:spLocks noChangeArrowheads="1"/>
              </p:cNvSpPr>
              <p:nvPr/>
            </p:nvSpPr>
            <p:spPr bwMode="auto">
              <a:xfrm>
                <a:off x="528" y="2496"/>
                <a:ext cx="4368" cy="8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30000"/>
                  </a:spcBef>
                </a:pPr>
                <a:r>
                  <a:rPr lang="en-US"/>
                  <a:t>If Program A is adopted, 200 people will be </a:t>
                </a:r>
                <a:r>
                  <a:rPr lang="en-US" sz="2400" b="1"/>
                  <a:t>saved</a:t>
                </a:r>
              </a:p>
              <a:p>
                <a:pPr>
                  <a:spcBef>
                    <a:spcPct val="30000"/>
                  </a:spcBef>
                </a:pPr>
                <a:r>
                  <a:rPr lang="en-US"/>
                  <a:t>If Program B is adopted, there is a one-third probability that 600 people will be saved and a two-thirds probability that no people will be saved.</a:t>
                </a:r>
              </a:p>
            </p:txBody>
          </p:sp>
        </p:grpSp>
      </p:grpSp>
      <p:pic>
        <p:nvPicPr>
          <p:cNvPr id="2867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100" y="1676400"/>
            <a:ext cx="12414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905000" y="2101850"/>
            <a:ext cx="1295400" cy="990600"/>
            <a:chOff x="1872" y="1344"/>
            <a:chExt cx="816" cy="624"/>
          </a:xfrm>
        </p:grpSpPr>
        <p:sp>
          <p:nvSpPr>
            <p:cNvPr id="28681" name="AutoShape 11"/>
            <p:cNvSpPr>
              <a:spLocks noChangeArrowheads="1"/>
            </p:cNvSpPr>
            <p:nvPr/>
          </p:nvSpPr>
          <p:spPr bwMode="auto">
            <a:xfrm>
              <a:off x="1872" y="1344"/>
              <a:ext cx="816" cy="624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8682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39" y="1517"/>
              <a:ext cx="537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78" name="Line 13"/>
          <p:cNvSpPr>
            <a:spLocks noChangeShapeType="1"/>
          </p:cNvSpPr>
          <p:nvPr/>
        </p:nvSpPr>
        <p:spPr bwMode="auto">
          <a:xfrm>
            <a:off x="6181725" y="255905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79" name="Line 14"/>
          <p:cNvSpPr>
            <a:spLocks noChangeShapeType="1"/>
          </p:cNvSpPr>
          <p:nvPr/>
        </p:nvSpPr>
        <p:spPr bwMode="auto">
          <a:xfrm>
            <a:off x="3362325" y="255905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80" name="Text Box 16"/>
          <p:cNvSpPr txBox="1">
            <a:spLocks noChangeArrowheads="1"/>
          </p:cNvSpPr>
          <p:nvPr/>
        </p:nvSpPr>
        <p:spPr bwMode="auto">
          <a:xfrm>
            <a:off x="3438525" y="2225675"/>
            <a:ext cx="522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0015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Simple is better at times: cars</a:t>
            </a: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733800"/>
            <a:ext cx="281940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10185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387850"/>
            <a:ext cx="27432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4648200" y="2133600"/>
            <a:ext cx="1803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Car A: 75% +ve</a:t>
            </a:r>
          </a:p>
          <a:p>
            <a:r>
              <a:rPr lang="en-US"/>
              <a:t>Car B: 50% +ve</a:t>
            </a:r>
          </a:p>
          <a:p>
            <a:r>
              <a:rPr lang="en-US"/>
              <a:t>Car C: 50% +ve</a:t>
            </a:r>
          </a:p>
          <a:p>
            <a:r>
              <a:rPr lang="en-US"/>
              <a:t>Car D: 25% +ve</a:t>
            </a: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6705600" y="6567488"/>
            <a:ext cx="249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Dijksterhuis et al. 2006</a:t>
            </a:r>
          </a:p>
        </p:txBody>
      </p:sp>
      <p:sp>
        <p:nvSpPr>
          <p:cNvPr id="29704" name="Text Box 10"/>
          <p:cNvSpPr txBox="1">
            <a:spLocks noChangeArrowheads="1"/>
          </p:cNvSpPr>
          <p:nvPr/>
        </p:nvSpPr>
        <p:spPr bwMode="auto">
          <a:xfrm>
            <a:off x="1187450" y="6324600"/>
            <a:ext cx="216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Asian disease: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Sometimes knowledge hurts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1063" y="2216150"/>
            <a:ext cx="1281112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800600"/>
            <a:ext cx="13192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800600"/>
            <a:ext cx="128111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2057400" y="1538288"/>
            <a:ext cx="473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“We added balsamic vinegar to one of these”</a:t>
            </a:r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2133600" y="4038600"/>
            <a:ext cx="471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“We added balsamic vinegar to the light one”</a:t>
            </a: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2057400" y="4648200"/>
            <a:ext cx="1828800" cy="1828800"/>
          </a:xfrm>
          <a:prstGeom prst="rect">
            <a:avLst/>
          </a:prstGeom>
          <a:noFill/>
          <a:ln w="412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105400" y="2057400"/>
            <a:ext cx="1828800" cy="1828800"/>
            <a:chOff x="3216" y="1296"/>
            <a:chExt cx="1152" cy="1152"/>
          </a:xfrm>
        </p:grpSpPr>
        <p:sp>
          <p:nvSpPr>
            <p:cNvPr id="30735" name="Rectangle 9"/>
            <p:cNvSpPr>
              <a:spLocks noChangeArrowheads="1"/>
            </p:cNvSpPr>
            <p:nvPr/>
          </p:nvSpPr>
          <p:spPr bwMode="auto">
            <a:xfrm>
              <a:off x="3216" y="1296"/>
              <a:ext cx="1152" cy="1152"/>
            </a:xfrm>
            <a:prstGeom prst="rect">
              <a:avLst/>
            </a:prstGeom>
            <a:solidFill>
              <a:schemeClr val="bg1"/>
            </a:solidFill>
            <a:ln w="412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73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7" y="1344"/>
              <a:ext cx="831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7" name="Text Box 11"/>
            <p:cNvSpPr txBox="1">
              <a:spLocks noChangeArrowheads="1"/>
            </p:cNvSpPr>
            <p:nvPr/>
          </p:nvSpPr>
          <p:spPr bwMode="auto">
            <a:xfrm>
              <a:off x="3600" y="1776"/>
              <a:ext cx="3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+BV</a:t>
              </a:r>
            </a:p>
          </p:txBody>
        </p:sp>
      </p:grpSp>
      <p:sp>
        <p:nvSpPr>
          <p:cNvPr id="30730" name="Text Box 12"/>
          <p:cNvSpPr txBox="1">
            <a:spLocks noChangeArrowheads="1"/>
          </p:cNvSpPr>
          <p:nvPr/>
        </p:nvSpPr>
        <p:spPr bwMode="auto">
          <a:xfrm>
            <a:off x="5791200" y="5486400"/>
            <a:ext cx="622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+BV</a:t>
            </a:r>
          </a:p>
        </p:txBody>
      </p:sp>
      <p:sp>
        <p:nvSpPr>
          <p:cNvPr id="81933" name="Line 13"/>
          <p:cNvSpPr>
            <a:spLocks noChangeShapeType="1"/>
          </p:cNvSpPr>
          <p:nvPr/>
        </p:nvSpPr>
        <p:spPr bwMode="auto">
          <a:xfrm flipH="1">
            <a:off x="2209800" y="2133600"/>
            <a:ext cx="1524000" cy="1524000"/>
          </a:xfrm>
          <a:prstGeom prst="line">
            <a:avLst/>
          </a:prstGeom>
          <a:noFill/>
          <a:ln w="476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>
            <a:off x="2209800" y="2133600"/>
            <a:ext cx="1524000" cy="1524000"/>
          </a:xfrm>
          <a:prstGeom prst="line">
            <a:avLst/>
          </a:prstGeom>
          <a:noFill/>
          <a:ln w="476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1935" name="Line 15"/>
          <p:cNvSpPr>
            <a:spLocks noChangeShapeType="1"/>
          </p:cNvSpPr>
          <p:nvPr/>
        </p:nvSpPr>
        <p:spPr bwMode="auto">
          <a:xfrm flipH="1">
            <a:off x="5410200" y="4953000"/>
            <a:ext cx="1524000" cy="1524000"/>
          </a:xfrm>
          <a:prstGeom prst="line">
            <a:avLst/>
          </a:prstGeom>
          <a:noFill/>
          <a:ln w="476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1936" name="Line 16"/>
          <p:cNvSpPr>
            <a:spLocks noChangeShapeType="1"/>
          </p:cNvSpPr>
          <p:nvPr/>
        </p:nvSpPr>
        <p:spPr bwMode="auto">
          <a:xfrm>
            <a:off x="5410200" y="4953000"/>
            <a:ext cx="1524000" cy="1524000"/>
          </a:xfrm>
          <a:prstGeom prst="line">
            <a:avLst/>
          </a:prstGeom>
          <a:noFill/>
          <a:ln w="476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0" grpId="0" animBg="1"/>
      <p:bldP spid="81933" grpId="0" animBg="1"/>
      <p:bldP spid="81934" grpId="0" animBg="1"/>
      <p:bldP spid="81935" grpId="0" animBg="1"/>
      <p:bldP spid="819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Simple is better at times: doctors</a:t>
            </a:r>
          </a:p>
        </p:txBody>
      </p:sp>
      <p:pic>
        <p:nvPicPr>
          <p:cNvPr id="31747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40513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19"/>
          <p:cNvSpPr txBox="1">
            <a:spLocks noChangeArrowheads="1"/>
          </p:cNvSpPr>
          <p:nvPr/>
        </p:nvSpPr>
        <p:spPr bwMode="auto">
          <a:xfrm>
            <a:off x="5181600" y="1981200"/>
            <a:ext cx="33210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20 cases for which truth known</a:t>
            </a:r>
          </a:p>
          <a:p>
            <a:endParaRPr lang="en-US"/>
          </a:p>
          <a:p>
            <a:r>
              <a:rPr lang="en-US"/>
              <a:t>Cardiologists</a:t>
            </a:r>
          </a:p>
          <a:p>
            <a:r>
              <a:rPr lang="en-US"/>
              <a:t>General physicians</a:t>
            </a:r>
          </a:p>
          <a:p>
            <a:r>
              <a:rPr lang="en-US"/>
              <a:t>A&amp;E physicians</a:t>
            </a:r>
          </a:p>
        </p:txBody>
      </p:sp>
      <p:sp>
        <p:nvSpPr>
          <p:cNvPr id="70676" name="Text Box 20"/>
          <p:cNvSpPr txBox="1">
            <a:spLocks noChangeArrowheads="1"/>
          </p:cNvSpPr>
          <p:nvPr/>
        </p:nvSpPr>
        <p:spPr bwMode="auto">
          <a:xfrm>
            <a:off x="5181600" y="4494213"/>
            <a:ext cx="33909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Physicians overly cautious, but </a:t>
            </a:r>
          </a:p>
          <a:p>
            <a:r>
              <a:rPr lang="en-US"/>
              <a:t>still miss many -&gt; complications</a:t>
            </a:r>
          </a:p>
          <a:p>
            <a:endParaRPr lang="en-US"/>
          </a:p>
        </p:txBody>
      </p:sp>
      <p:sp>
        <p:nvSpPr>
          <p:cNvPr id="31750" name="Text Box 21"/>
          <p:cNvSpPr txBox="1">
            <a:spLocks noChangeArrowheads="1"/>
          </p:cNvSpPr>
          <p:nvPr/>
        </p:nvSpPr>
        <p:spPr bwMode="auto">
          <a:xfrm>
            <a:off x="7296150" y="6491288"/>
            <a:ext cx="184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Melly et al.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Discussion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489950" cy="4343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mtClean="0"/>
              <a:t>Decisions are often hard</a:t>
            </a:r>
          </a:p>
          <a:p>
            <a:pPr lvl="1" eaLnBrk="1" hangingPunct="1"/>
            <a:r>
              <a:rPr lang="en-US" smtClean="0"/>
              <a:t>Time future in time present</a:t>
            </a:r>
          </a:p>
          <a:p>
            <a:pPr lvl="1" eaLnBrk="1" hangingPunct="1"/>
            <a:r>
              <a:rPr lang="en-US" smtClean="0"/>
              <a:t>Uncertainty</a:t>
            </a:r>
          </a:p>
          <a:p>
            <a:pPr eaLnBrk="1" hangingPunct="1"/>
            <a:r>
              <a:rPr lang="en-US" smtClean="0"/>
              <a:t>Multiple decision systems</a:t>
            </a:r>
          </a:p>
          <a:p>
            <a:pPr lvl="1" eaLnBrk="1" hangingPunct="1"/>
            <a:r>
              <a:rPr lang="en-US" smtClean="0"/>
              <a:t>Complex to simple</a:t>
            </a:r>
          </a:p>
          <a:p>
            <a:pPr lvl="1" eaLnBrk="1" hangingPunct="1"/>
            <a:r>
              <a:rPr lang="en-US" smtClean="0"/>
              <a:t>Neither is perfect</a:t>
            </a:r>
          </a:p>
          <a:p>
            <a:pPr eaLnBrk="1" hangingPunct="1"/>
            <a:r>
              <a:rPr lang="en-US" smtClean="0"/>
              <a:t>Brains has to decide between deciders</a:t>
            </a:r>
          </a:p>
          <a:p>
            <a:pPr lvl="1" eaLnBrk="1" hangingPunct="1"/>
            <a:r>
              <a:rPr lang="en-US" smtClean="0"/>
              <a:t>Not always easy, not always right</a:t>
            </a:r>
          </a:p>
          <a:p>
            <a:pPr eaLnBrk="1" hangingPunct="1"/>
            <a:r>
              <a:rPr lang="en-US" smtClean="0"/>
              <a:t>Psychiatry</a:t>
            </a: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762000"/>
            <a:ext cx="17668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257800" y="1447800"/>
            <a:ext cx="2667000" cy="2362200"/>
            <a:chOff x="296" y="2160"/>
            <a:chExt cx="1680" cy="1488"/>
          </a:xfrm>
        </p:grpSpPr>
        <p:sp>
          <p:nvSpPr>
            <p:cNvPr id="32793" name="Rectangle 6"/>
            <p:cNvSpPr>
              <a:spLocks noChangeArrowheads="1"/>
            </p:cNvSpPr>
            <p:nvPr/>
          </p:nvSpPr>
          <p:spPr bwMode="auto">
            <a:xfrm>
              <a:off x="296" y="2160"/>
              <a:ext cx="1680" cy="14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2794" name="Picture 7" descr="&#10;psychtree.jpg                                                  000DF213Macintosh HD                   C2C8C163: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" y="2832"/>
              <a:ext cx="1440" cy="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95" name="Text Box 8"/>
            <p:cNvSpPr txBox="1">
              <a:spLocks noChangeArrowheads="1"/>
            </p:cNvSpPr>
            <p:nvPr/>
          </p:nvSpPr>
          <p:spPr bwMode="auto">
            <a:xfrm>
              <a:off x="340" y="2188"/>
              <a:ext cx="15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Goal-directed system</a:t>
              </a:r>
            </a:p>
            <a:p>
              <a:pPr algn="ctr"/>
              <a:r>
                <a:rPr lang="en-US"/>
                <a:t>Tree search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248400" y="1219200"/>
            <a:ext cx="2514600" cy="2362200"/>
            <a:chOff x="2216" y="2160"/>
            <a:chExt cx="1584" cy="1488"/>
          </a:xfrm>
        </p:grpSpPr>
        <p:sp>
          <p:nvSpPr>
            <p:cNvPr id="32787" name="Rectangle 10"/>
            <p:cNvSpPr>
              <a:spLocks noChangeArrowheads="1"/>
            </p:cNvSpPr>
            <p:nvPr/>
          </p:nvSpPr>
          <p:spPr bwMode="auto">
            <a:xfrm>
              <a:off x="2216" y="2160"/>
              <a:ext cx="1584" cy="14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2788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60" y="2881"/>
              <a:ext cx="364" cy="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9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72" y="2880"/>
              <a:ext cx="377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90" name="Line 13"/>
            <p:cNvSpPr>
              <a:spLocks noChangeShapeType="1"/>
            </p:cNvSpPr>
            <p:nvPr/>
          </p:nvSpPr>
          <p:spPr bwMode="auto">
            <a:xfrm>
              <a:off x="2936" y="2976"/>
              <a:ext cx="160" cy="240"/>
            </a:xfrm>
            <a:prstGeom prst="line">
              <a:avLst/>
            </a:prstGeom>
            <a:noFill/>
            <a:ln w="476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791" name="Line 14"/>
            <p:cNvSpPr>
              <a:spLocks noChangeShapeType="1"/>
            </p:cNvSpPr>
            <p:nvPr/>
          </p:nvSpPr>
          <p:spPr bwMode="auto">
            <a:xfrm flipV="1">
              <a:off x="2956" y="3216"/>
              <a:ext cx="140" cy="240"/>
            </a:xfrm>
            <a:prstGeom prst="line">
              <a:avLst/>
            </a:prstGeom>
            <a:noFill/>
            <a:ln w="476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792" name="Text Box 15"/>
            <p:cNvSpPr txBox="1">
              <a:spLocks noChangeArrowheads="1"/>
            </p:cNvSpPr>
            <p:nvPr/>
          </p:nvSpPr>
          <p:spPr bwMode="auto">
            <a:xfrm>
              <a:off x="2304" y="2208"/>
              <a:ext cx="139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Habit system</a:t>
              </a:r>
            </a:p>
            <a:p>
              <a:pPr algn="ctr"/>
              <a:r>
                <a:rPr lang="en-US"/>
                <a:t>Experience average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029200" y="2057400"/>
            <a:ext cx="2438400" cy="2362200"/>
            <a:chOff x="4040" y="2160"/>
            <a:chExt cx="1536" cy="1488"/>
          </a:xfrm>
        </p:grpSpPr>
        <p:sp>
          <p:nvSpPr>
            <p:cNvPr id="32780" name="Rectangle 17"/>
            <p:cNvSpPr>
              <a:spLocks noChangeArrowheads="1"/>
            </p:cNvSpPr>
            <p:nvPr/>
          </p:nvSpPr>
          <p:spPr bwMode="auto">
            <a:xfrm>
              <a:off x="4040" y="2160"/>
              <a:ext cx="1536" cy="14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2781" name="Picture 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52" y="2832"/>
              <a:ext cx="516" cy="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4232" y="3024"/>
              <a:ext cx="480" cy="367"/>
              <a:chOff x="1872" y="1344"/>
              <a:chExt cx="816" cy="624"/>
            </a:xfrm>
          </p:grpSpPr>
          <p:sp>
            <p:nvSpPr>
              <p:cNvPr id="32785" name="AutoShape 20"/>
              <p:cNvSpPr>
                <a:spLocks noChangeArrowheads="1"/>
              </p:cNvSpPr>
              <p:nvPr/>
            </p:nvSpPr>
            <p:spPr bwMode="auto">
              <a:xfrm>
                <a:off x="1872" y="1344"/>
                <a:ext cx="816" cy="624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2786" name="Picture 2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939" y="1517"/>
                <a:ext cx="537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2783" name="Line 22"/>
            <p:cNvSpPr>
              <a:spLocks noChangeShapeType="1"/>
            </p:cNvSpPr>
            <p:nvPr/>
          </p:nvSpPr>
          <p:spPr bwMode="auto">
            <a:xfrm flipH="1">
              <a:off x="4760" y="31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784" name="Text Box 23"/>
            <p:cNvSpPr txBox="1">
              <a:spLocks noChangeArrowheads="1"/>
            </p:cNvSpPr>
            <p:nvPr/>
          </p:nvSpPr>
          <p:spPr bwMode="auto">
            <a:xfrm>
              <a:off x="4056" y="2188"/>
              <a:ext cx="14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Innate system</a:t>
              </a:r>
            </a:p>
            <a:p>
              <a:pPr algn="ctr"/>
              <a:r>
                <a:rPr lang="en-US"/>
                <a:t>Evolutionary strategy</a:t>
              </a: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6019800" y="1676400"/>
            <a:ext cx="2286000" cy="2286000"/>
            <a:chOff x="3216" y="1296"/>
            <a:chExt cx="1152" cy="1152"/>
          </a:xfrm>
        </p:grpSpPr>
        <p:sp>
          <p:nvSpPr>
            <p:cNvPr id="32777" name="Rectangle 25"/>
            <p:cNvSpPr>
              <a:spLocks noChangeArrowheads="1"/>
            </p:cNvSpPr>
            <p:nvPr/>
          </p:nvSpPr>
          <p:spPr bwMode="auto">
            <a:xfrm>
              <a:off x="3216" y="1296"/>
              <a:ext cx="1152" cy="1152"/>
            </a:xfrm>
            <a:prstGeom prst="rect">
              <a:avLst/>
            </a:prstGeom>
            <a:solidFill>
              <a:schemeClr val="bg1"/>
            </a:solidFill>
            <a:ln w="412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2778" name="Picture 2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67" y="1344"/>
              <a:ext cx="831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9" name="Text Box 27"/>
            <p:cNvSpPr txBox="1">
              <a:spLocks noChangeArrowheads="1"/>
            </p:cNvSpPr>
            <p:nvPr/>
          </p:nvSpPr>
          <p:spPr bwMode="auto">
            <a:xfrm>
              <a:off x="3600" y="1776"/>
              <a:ext cx="31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+BV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I can resist anything but temptation</a:t>
            </a:r>
          </a:p>
        </p:txBody>
      </p:sp>
      <p:pic>
        <p:nvPicPr>
          <p:cNvPr id="3379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562600"/>
            <a:ext cx="82423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10"/>
          <p:cNvSpPr txBox="1">
            <a:spLocks noChangeArrowheads="1"/>
          </p:cNvSpPr>
          <p:nvPr/>
        </p:nvSpPr>
        <p:spPr bwMode="auto">
          <a:xfrm>
            <a:off x="6102350" y="6567488"/>
            <a:ext cx="311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Ariely and Loewenstein 2006</a:t>
            </a:r>
          </a:p>
        </p:txBody>
      </p:sp>
      <p:sp>
        <p:nvSpPr>
          <p:cNvPr id="33797" name="Text Box 11"/>
          <p:cNvSpPr txBox="1">
            <a:spLocks noChangeArrowheads="1"/>
          </p:cNvSpPr>
          <p:nvPr/>
        </p:nvSpPr>
        <p:spPr bwMode="auto">
          <a:xfrm>
            <a:off x="5562600" y="2667000"/>
            <a:ext cx="26003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“locking away” money </a:t>
            </a:r>
          </a:p>
          <a:p>
            <a:pPr>
              <a:buFontTx/>
              <a:buChar char="•"/>
            </a:pPr>
            <a:r>
              <a:rPr lang="en-US"/>
              <a:t> Getting to bed early</a:t>
            </a:r>
          </a:p>
          <a:p>
            <a:pPr>
              <a:buFontTx/>
              <a:buChar char="•"/>
            </a:pPr>
            <a:r>
              <a:rPr lang="en-US"/>
              <a:t> Alcohol, drugs</a:t>
            </a:r>
          </a:p>
          <a:p>
            <a:pPr>
              <a:buFontTx/>
              <a:buChar char="•"/>
            </a:pPr>
            <a:r>
              <a:rPr lang="en-US"/>
              <a:t> The pub, disulfiram</a:t>
            </a:r>
          </a:p>
          <a:p>
            <a:pPr>
              <a:buFontTx/>
              <a:buChar char="•"/>
            </a:pPr>
            <a:r>
              <a:rPr lang="en-US"/>
              <a:t> Buying sweets</a:t>
            </a:r>
          </a:p>
        </p:txBody>
      </p:sp>
      <p:sp>
        <p:nvSpPr>
          <p:cNvPr id="33798" name="Text Box 12"/>
          <p:cNvSpPr txBox="1">
            <a:spLocks noChangeArrowheads="1"/>
          </p:cNvSpPr>
          <p:nvPr/>
        </p:nvSpPr>
        <p:spPr bwMode="auto">
          <a:xfrm>
            <a:off x="5105400" y="2209800"/>
            <a:ext cx="377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Long-term vs impulsive behaviours:</a:t>
            </a:r>
          </a:p>
        </p:txBody>
      </p:sp>
      <p:sp>
        <p:nvSpPr>
          <p:cNvPr id="33799" name="Text Box 14"/>
          <p:cNvSpPr txBox="1">
            <a:spLocks noChangeArrowheads="1"/>
          </p:cNvSpPr>
          <p:nvPr/>
        </p:nvSpPr>
        <p:spPr bwMode="auto">
          <a:xfrm>
            <a:off x="4911725" y="5062538"/>
            <a:ext cx="798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imagined</a:t>
            </a:r>
          </a:p>
          <a:p>
            <a:pPr algn="ctr"/>
            <a:r>
              <a:rPr lang="en-US" sz="1200"/>
              <a:t>arousal</a:t>
            </a:r>
          </a:p>
        </p:txBody>
      </p:sp>
      <p:sp>
        <p:nvSpPr>
          <p:cNvPr id="33800" name="Text Box 15"/>
          <p:cNvSpPr txBox="1">
            <a:spLocks noChangeArrowheads="1"/>
          </p:cNvSpPr>
          <p:nvPr/>
        </p:nvSpPr>
        <p:spPr bwMode="auto">
          <a:xfrm>
            <a:off x="6037263" y="5062538"/>
            <a:ext cx="681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real</a:t>
            </a:r>
          </a:p>
          <a:p>
            <a:pPr algn="ctr"/>
            <a:r>
              <a:rPr lang="en-US" sz="1200"/>
              <a:t>arousal</a:t>
            </a:r>
          </a:p>
        </p:txBody>
      </p:sp>
      <p:sp>
        <p:nvSpPr>
          <p:cNvPr id="33801" name="Text Box 16"/>
          <p:cNvSpPr txBox="1">
            <a:spLocks noChangeArrowheads="1"/>
          </p:cNvSpPr>
          <p:nvPr/>
        </p:nvSpPr>
        <p:spPr bwMode="auto">
          <a:xfrm>
            <a:off x="441325" y="1865313"/>
            <a:ext cx="464185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How many excuses does the drunkard</a:t>
            </a:r>
          </a:p>
          <a:p>
            <a:r>
              <a:rPr lang="en-US"/>
              <a:t>find when each new temptation comes!</a:t>
            </a:r>
          </a:p>
          <a:p>
            <a:r>
              <a:rPr lang="en-US"/>
              <a:t>It is a new brand of liquor which the </a:t>
            </a:r>
          </a:p>
          <a:p>
            <a:r>
              <a:rPr lang="en-US"/>
              <a:t>interests of intellectual culture in such</a:t>
            </a:r>
          </a:p>
          <a:p>
            <a:r>
              <a:rPr lang="en-US"/>
              <a:t>matters oblige him to test; moreover it is</a:t>
            </a:r>
          </a:p>
          <a:p>
            <a:r>
              <a:rPr lang="en-US"/>
              <a:t>poured out and it would be a sin to waste it; </a:t>
            </a:r>
          </a:p>
          <a:p>
            <a:r>
              <a:rPr lang="en-US"/>
              <a:t>or it isn’t drinking but because he is cold; or</a:t>
            </a:r>
          </a:p>
          <a:p>
            <a:r>
              <a:rPr lang="en-US"/>
              <a:t>it is Christmas day; or it is just this once…</a:t>
            </a:r>
          </a:p>
          <a:p>
            <a:r>
              <a:rPr lang="en-US"/>
              <a:t>			William James</a:t>
            </a:r>
          </a:p>
        </p:txBody>
      </p:sp>
      <p:sp>
        <p:nvSpPr>
          <p:cNvPr id="33802" name="Text Box 17"/>
          <p:cNvSpPr txBox="1">
            <a:spLocks noChangeArrowheads="1"/>
          </p:cNvSpPr>
          <p:nvPr/>
        </p:nvSpPr>
        <p:spPr bwMode="auto">
          <a:xfrm>
            <a:off x="5848350" y="4608513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Get rid of p’s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future, in the long term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990600" y="3962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72" name="AutoShape 6"/>
          <p:cNvSpPr>
            <a:spLocks noChangeArrowheads="1"/>
          </p:cNvSpPr>
          <p:nvPr/>
        </p:nvSpPr>
        <p:spPr bwMode="auto">
          <a:xfrm>
            <a:off x="1828800" y="4800600"/>
            <a:ext cx="5029200" cy="381000"/>
          </a:xfrm>
          <a:prstGeom prst="parallelogram">
            <a:avLst>
              <a:gd name="adj" fmla="val 1533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11"/>
          <p:cNvSpPr>
            <a:spLocks noChangeArrowheads="1"/>
          </p:cNvSpPr>
          <p:nvPr/>
        </p:nvSpPr>
        <p:spPr bwMode="auto">
          <a:xfrm>
            <a:off x="3200400" y="4343400"/>
            <a:ext cx="76200" cy="762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pic>
        <p:nvPicPr>
          <p:cNvPr id="717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833938"/>
            <a:ext cx="41275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AutoShape 16"/>
          <p:cNvSpPr>
            <a:spLocks noChangeArrowheads="1"/>
          </p:cNvSpPr>
          <p:nvPr/>
        </p:nvSpPr>
        <p:spPr bwMode="auto">
          <a:xfrm>
            <a:off x="1828800" y="2971800"/>
            <a:ext cx="5029200" cy="381000"/>
          </a:xfrm>
          <a:prstGeom prst="parallelogram">
            <a:avLst>
              <a:gd name="adj" fmla="val 1533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Rectangle 17"/>
          <p:cNvSpPr>
            <a:spLocks noChangeArrowheads="1"/>
          </p:cNvSpPr>
          <p:nvPr/>
        </p:nvSpPr>
        <p:spPr bwMode="auto">
          <a:xfrm>
            <a:off x="3200400" y="2514600"/>
            <a:ext cx="76200" cy="762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177" name="Rectangle 19"/>
          <p:cNvSpPr>
            <a:spLocks noChangeArrowheads="1"/>
          </p:cNvSpPr>
          <p:nvPr/>
        </p:nvSpPr>
        <p:spPr bwMode="auto">
          <a:xfrm>
            <a:off x="1066800" y="6172200"/>
            <a:ext cx="678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goodness of an action = immediate reward + </a:t>
            </a:r>
            <a:r>
              <a:rPr lang="en-US" b="1" i="1">
                <a:solidFill>
                  <a:schemeClr val="tx2"/>
                </a:solidFill>
              </a:rPr>
              <a:t>all</a:t>
            </a:r>
            <a:r>
              <a:rPr lang="en-US" b="1" i="1"/>
              <a:t> </a:t>
            </a:r>
            <a:r>
              <a:rPr lang="en-US"/>
              <a:t>future reward </a:t>
            </a:r>
          </a:p>
        </p:txBody>
      </p:sp>
      <p:pic>
        <p:nvPicPr>
          <p:cNvPr id="7178" name="Picture 24" descr="Rennie_coloured.jpg                                            000AA40EMacintosh HD                   C3F15D8C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500" y="2514600"/>
            <a:ext cx="8382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26" descr="Rennie_coloured.jpg                                            000AA40EMacintosh HD                   C3F15D8C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500" y="4343400"/>
            <a:ext cx="8382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Innate evolutionary strategies in the brain</a:t>
            </a:r>
          </a:p>
        </p:txBody>
      </p:sp>
      <p:sp>
        <p:nvSpPr>
          <p:cNvPr id="34819" name="Rectangle 133"/>
          <p:cNvSpPr>
            <a:spLocks noChangeArrowheads="1"/>
          </p:cNvSpPr>
          <p:nvPr/>
        </p:nvSpPr>
        <p:spPr bwMode="auto">
          <a:xfrm>
            <a:off x="7972425" y="59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4820" name="Picture 134" descr="BandlerShipley94-PAG.jpg                                       000AE5B6Macintosh HD                   C3F15D8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668655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135"/>
          <p:cNvSpPr txBox="1">
            <a:spLocks noChangeArrowheads="1"/>
          </p:cNvSpPr>
          <p:nvPr/>
        </p:nvSpPr>
        <p:spPr bwMode="auto">
          <a:xfrm>
            <a:off x="6419850" y="6553200"/>
            <a:ext cx="280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Bandler and Shipley 1994</a:t>
            </a:r>
          </a:p>
        </p:txBody>
      </p:sp>
      <p:sp>
        <p:nvSpPr>
          <p:cNvPr id="34822" name="Text Box 136"/>
          <p:cNvSpPr txBox="1">
            <a:spLocks noChangeArrowheads="1"/>
          </p:cNvSpPr>
          <p:nvPr/>
        </p:nvSpPr>
        <p:spPr bwMode="auto">
          <a:xfrm>
            <a:off x="6918325" y="3541713"/>
            <a:ext cx="111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Old brain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82"/>
          <p:cNvSpPr txBox="1">
            <a:spLocks noChangeArrowheads="1"/>
          </p:cNvSpPr>
          <p:nvPr/>
        </p:nvSpPr>
        <p:spPr bwMode="auto">
          <a:xfrm>
            <a:off x="2209800" y="45720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35843" name="Text Box 86"/>
          <p:cNvSpPr txBox="1">
            <a:spLocks noChangeArrowheads="1"/>
          </p:cNvSpPr>
          <p:nvPr/>
        </p:nvSpPr>
        <p:spPr bwMode="auto">
          <a:xfrm>
            <a:off x="457200" y="48768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9 initial choices</a:t>
            </a:r>
          </a:p>
        </p:txBody>
      </p:sp>
      <p:graphicFrame>
        <p:nvGraphicFramePr>
          <p:cNvPr id="51320" name="Group 120"/>
          <p:cNvGraphicFramePr>
            <a:graphicFrameLocks noGrp="1"/>
          </p:cNvGraphicFramePr>
          <p:nvPr/>
        </p:nvGraphicFramePr>
        <p:xfrm>
          <a:off x="609600" y="1752600"/>
          <a:ext cx="990600" cy="731520"/>
        </p:xfrm>
        <a:graphic>
          <a:graphicData uri="http://schemas.openxmlformats.org/drawingml/2006/table">
            <a:tbl>
              <a:tblPr/>
              <a:tblGrid>
                <a:gridCol w="330200"/>
                <a:gridCol w="330200"/>
                <a:gridCol w="330200"/>
              </a:tblGrid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321" name="Group 121"/>
          <p:cNvGraphicFramePr>
            <a:graphicFrameLocks noGrp="1"/>
          </p:cNvGraphicFramePr>
          <p:nvPr/>
        </p:nvGraphicFramePr>
        <p:xfrm>
          <a:off x="1905000" y="1752600"/>
          <a:ext cx="990600" cy="731520"/>
        </p:xfrm>
        <a:graphic>
          <a:graphicData uri="http://schemas.openxmlformats.org/drawingml/2006/table">
            <a:tbl>
              <a:tblPr/>
              <a:tblGrid>
                <a:gridCol w="330200"/>
                <a:gridCol w="330200"/>
                <a:gridCol w="330200"/>
              </a:tblGrid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339" name="Group 139"/>
          <p:cNvGraphicFramePr>
            <a:graphicFrameLocks noGrp="1"/>
          </p:cNvGraphicFramePr>
          <p:nvPr/>
        </p:nvGraphicFramePr>
        <p:xfrm>
          <a:off x="1905000" y="2667000"/>
          <a:ext cx="990600" cy="731520"/>
        </p:xfrm>
        <a:graphic>
          <a:graphicData uri="http://schemas.openxmlformats.org/drawingml/2006/table">
            <a:tbl>
              <a:tblPr/>
              <a:tblGrid>
                <a:gridCol w="330200"/>
                <a:gridCol w="330200"/>
                <a:gridCol w="330200"/>
              </a:tblGrid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357" name="Group 157"/>
          <p:cNvGraphicFramePr>
            <a:graphicFrameLocks noGrp="1"/>
          </p:cNvGraphicFramePr>
          <p:nvPr/>
        </p:nvGraphicFramePr>
        <p:xfrm>
          <a:off x="1905000" y="3581400"/>
          <a:ext cx="990600" cy="731520"/>
        </p:xfrm>
        <a:graphic>
          <a:graphicData uri="http://schemas.openxmlformats.org/drawingml/2006/table">
            <a:tbl>
              <a:tblPr/>
              <a:tblGrid>
                <a:gridCol w="330200"/>
                <a:gridCol w="330200"/>
                <a:gridCol w="330200"/>
              </a:tblGrid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393" name="Group 193"/>
          <p:cNvGraphicFramePr>
            <a:graphicFrameLocks noGrp="1"/>
          </p:cNvGraphicFramePr>
          <p:nvPr/>
        </p:nvGraphicFramePr>
        <p:xfrm>
          <a:off x="3276600" y="1752600"/>
          <a:ext cx="990600" cy="731520"/>
        </p:xfrm>
        <a:graphic>
          <a:graphicData uri="http://schemas.openxmlformats.org/drawingml/2006/table">
            <a:tbl>
              <a:tblPr/>
              <a:tblGrid>
                <a:gridCol w="330200"/>
                <a:gridCol w="330200"/>
                <a:gridCol w="330200"/>
              </a:tblGrid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411" name="Group 211"/>
          <p:cNvGraphicFramePr>
            <a:graphicFrameLocks noGrp="1"/>
          </p:cNvGraphicFramePr>
          <p:nvPr/>
        </p:nvGraphicFramePr>
        <p:xfrm>
          <a:off x="3276600" y="2667000"/>
          <a:ext cx="990600" cy="731520"/>
        </p:xfrm>
        <a:graphic>
          <a:graphicData uri="http://schemas.openxmlformats.org/drawingml/2006/table">
            <a:tbl>
              <a:tblPr/>
              <a:tblGrid>
                <a:gridCol w="330200"/>
                <a:gridCol w="330200"/>
                <a:gridCol w="330200"/>
              </a:tblGrid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429" name="Group 229"/>
          <p:cNvGraphicFramePr>
            <a:graphicFrameLocks noGrp="1"/>
          </p:cNvGraphicFramePr>
          <p:nvPr/>
        </p:nvGraphicFramePr>
        <p:xfrm>
          <a:off x="3276600" y="3581400"/>
          <a:ext cx="990600" cy="731520"/>
        </p:xfrm>
        <a:graphic>
          <a:graphicData uri="http://schemas.openxmlformats.org/drawingml/2006/table">
            <a:tbl>
              <a:tblPr/>
              <a:tblGrid>
                <a:gridCol w="330200"/>
                <a:gridCol w="330200"/>
                <a:gridCol w="330200"/>
              </a:tblGrid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447" name="Group 247"/>
          <p:cNvGraphicFramePr>
            <a:graphicFrameLocks noGrp="1"/>
          </p:cNvGraphicFramePr>
          <p:nvPr/>
        </p:nvGraphicFramePr>
        <p:xfrm>
          <a:off x="3276600" y="4572000"/>
          <a:ext cx="990600" cy="731520"/>
        </p:xfrm>
        <a:graphic>
          <a:graphicData uri="http://schemas.openxmlformats.org/drawingml/2006/table">
            <a:tbl>
              <a:tblPr/>
              <a:tblGrid>
                <a:gridCol w="330200"/>
                <a:gridCol w="330200"/>
                <a:gridCol w="330200"/>
              </a:tblGrid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988" name="Text Box 265"/>
          <p:cNvSpPr txBox="1">
            <a:spLocks noChangeArrowheads="1"/>
          </p:cNvSpPr>
          <p:nvPr/>
        </p:nvSpPr>
        <p:spPr bwMode="auto">
          <a:xfrm>
            <a:off x="3581400" y="54102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35989" name="Line 266"/>
          <p:cNvSpPr>
            <a:spLocks noChangeShapeType="1"/>
          </p:cNvSpPr>
          <p:nvPr/>
        </p:nvSpPr>
        <p:spPr bwMode="auto">
          <a:xfrm>
            <a:off x="1676400" y="2057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990" name="Line 267"/>
          <p:cNvSpPr>
            <a:spLocks noChangeShapeType="1"/>
          </p:cNvSpPr>
          <p:nvPr/>
        </p:nvSpPr>
        <p:spPr bwMode="auto">
          <a:xfrm>
            <a:off x="1676400" y="21336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991" name="Line 268"/>
          <p:cNvSpPr>
            <a:spLocks noChangeShapeType="1"/>
          </p:cNvSpPr>
          <p:nvPr/>
        </p:nvSpPr>
        <p:spPr bwMode="auto">
          <a:xfrm>
            <a:off x="1676400" y="2514600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992" name="Line 269"/>
          <p:cNvSpPr>
            <a:spLocks noChangeShapeType="1"/>
          </p:cNvSpPr>
          <p:nvPr/>
        </p:nvSpPr>
        <p:spPr bwMode="auto">
          <a:xfrm>
            <a:off x="2971800" y="2057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993" name="Line 270"/>
          <p:cNvSpPr>
            <a:spLocks noChangeShapeType="1"/>
          </p:cNvSpPr>
          <p:nvPr/>
        </p:nvSpPr>
        <p:spPr bwMode="auto">
          <a:xfrm>
            <a:off x="2971800" y="21336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994" name="Line 271"/>
          <p:cNvSpPr>
            <a:spLocks noChangeShapeType="1"/>
          </p:cNvSpPr>
          <p:nvPr/>
        </p:nvSpPr>
        <p:spPr bwMode="auto">
          <a:xfrm>
            <a:off x="2971800" y="2514600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995" name="Line 272"/>
          <p:cNvSpPr>
            <a:spLocks noChangeShapeType="1"/>
          </p:cNvSpPr>
          <p:nvPr/>
        </p:nvSpPr>
        <p:spPr bwMode="auto">
          <a:xfrm>
            <a:off x="2895600" y="2514600"/>
            <a:ext cx="3048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996" name="Text Box 276"/>
          <p:cNvSpPr txBox="1">
            <a:spLocks noChangeArrowheads="1"/>
          </p:cNvSpPr>
          <p:nvPr/>
        </p:nvSpPr>
        <p:spPr bwMode="auto">
          <a:xfrm>
            <a:off x="2133600" y="5257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x 8 </a:t>
            </a:r>
          </a:p>
        </p:txBody>
      </p:sp>
      <p:sp>
        <p:nvSpPr>
          <p:cNvPr id="35997" name="Text Box 277"/>
          <p:cNvSpPr txBox="1">
            <a:spLocks noChangeArrowheads="1"/>
          </p:cNvSpPr>
          <p:nvPr/>
        </p:nvSpPr>
        <p:spPr bwMode="auto">
          <a:xfrm>
            <a:off x="3505200" y="5943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x 7 </a:t>
            </a:r>
          </a:p>
        </p:txBody>
      </p:sp>
      <p:sp>
        <p:nvSpPr>
          <p:cNvPr id="35998" name="Rectangle 27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Let’s play XOX	</a:t>
            </a:r>
          </a:p>
        </p:txBody>
      </p:sp>
      <p:pic>
        <p:nvPicPr>
          <p:cNvPr id="35999" name="Picture 279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0" y="914400"/>
            <a:ext cx="663575" cy="866775"/>
          </a:xfrm>
        </p:spPr>
      </p:pic>
      <p:sp>
        <p:nvSpPr>
          <p:cNvPr id="36000" name="Rectangle 280"/>
          <p:cNvSpPr>
            <a:spLocks noGrp="1" noChangeArrowheads="1"/>
          </p:cNvSpPr>
          <p:nvPr>
            <p:ph type="body" sz="half" idx="2"/>
          </p:nvPr>
        </p:nvSpPr>
        <p:spPr>
          <a:xfrm>
            <a:off x="4651375" y="1905000"/>
            <a:ext cx="4168775" cy="4260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Can go through all possible board settings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9! to 230 symmetries etc.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For each, consider all following positions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Chose move that gets you closest to winning or keeps you furthest from winning (minimax/maximin)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36001" name="Text Box 281"/>
          <p:cNvSpPr txBox="1">
            <a:spLocks noChangeArrowheads="1"/>
          </p:cNvSpPr>
          <p:nvPr/>
        </p:nvSpPr>
        <p:spPr bwMode="auto">
          <a:xfrm>
            <a:off x="457200" y="57912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(really just 3)</a:t>
            </a:r>
          </a:p>
        </p:txBody>
      </p:sp>
      <p:sp>
        <p:nvSpPr>
          <p:cNvPr id="36002" name="Text Box 282"/>
          <p:cNvSpPr txBox="1">
            <a:spLocks noChangeArrowheads="1"/>
          </p:cNvSpPr>
          <p:nvPr/>
        </p:nvSpPr>
        <p:spPr bwMode="auto">
          <a:xfrm>
            <a:off x="1905000" y="59436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(really just 5)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optimal decisions</a:t>
            </a:r>
          </a:p>
        </p:txBody>
      </p:sp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0"/>
            <a:ext cx="68580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7499350" y="6491288"/>
            <a:ext cx="164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Niv et al.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Many decision systems in parallel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2514600"/>
            <a:ext cx="2667000" cy="2362200"/>
            <a:chOff x="296" y="2160"/>
            <a:chExt cx="1680" cy="1488"/>
          </a:xfrm>
        </p:grpSpPr>
        <p:sp>
          <p:nvSpPr>
            <p:cNvPr id="9235" name="Rectangle 5"/>
            <p:cNvSpPr>
              <a:spLocks noChangeArrowheads="1"/>
            </p:cNvSpPr>
            <p:nvPr/>
          </p:nvSpPr>
          <p:spPr bwMode="auto">
            <a:xfrm>
              <a:off x="296" y="2160"/>
              <a:ext cx="1680" cy="14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236" name="Picture 6" descr="&#10;psychtree.jpg                                                  000DF213Macintosh HD                   C2C8C163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2" y="2832"/>
              <a:ext cx="1440" cy="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7" name="Text Box 7"/>
            <p:cNvSpPr txBox="1">
              <a:spLocks noChangeArrowheads="1"/>
            </p:cNvSpPr>
            <p:nvPr/>
          </p:nvSpPr>
          <p:spPr bwMode="auto">
            <a:xfrm>
              <a:off x="340" y="2188"/>
              <a:ext cx="15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Goal-directed system</a:t>
              </a:r>
            </a:p>
            <a:p>
              <a:pPr algn="ctr"/>
              <a:r>
                <a:rPr lang="en-US"/>
                <a:t>Tree search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429000" y="2514600"/>
            <a:ext cx="2514600" cy="2362200"/>
            <a:chOff x="2216" y="2160"/>
            <a:chExt cx="1584" cy="1488"/>
          </a:xfrm>
        </p:grpSpPr>
        <p:sp>
          <p:nvSpPr>
            <p:cNvPr id="9229" name="Rectangle 9"/>
            <p:cNvSpPr>
              <a:spLocks noChangeArrowheads="1"/>
            </p:cNvSpPr>
            <p:nvPr/>
          </p:nvSpPr>
          <p:spPr bwMode="auto">
            <a:xfrm>
              <a:off x="2216" y="2160"/>
              <a:ext cx="1584" cy="14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230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60" y="2881"/>
              <a:ext cx="364" cy="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1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2" y="2880"/>
              <a:ext cx="377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2" name="Line 12"/>
            <p:cNvSpPr>
              <a:spLocks noChangeShapeType="1"/>
            </p:cNvSpPr>
            <p:nvPr/>
          </p:nvSpPr>
          <p:spPr bwMode="auto">
            <a:xfrm>
              <a:off x="2936" y="2976"/>
              <a:ext cx="160" cy="240"/>
            </a:xfrm>
            <a:prstGeom prst="line">
              <a:avLst/>
            </a:prstGeom>
            <a:noFill/>
            <a:ln w="476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33" name="Line 13"/>
            <p:cNvSpPr>
              <a:spLocks noChangeShapeType="1"/>
            </p:cNvSpPr>
            <p:nvPr/>
          </p:nvSpPr>
          <p:spPr bwMode="auto">
            <a:xfrm flipV="1">
              <a:off x="2956" y="3216"/>
              <a:ext cx="140" cy="240"/>
            </a:xfrm>
            <a:prstGeom prst="line">
              <a:avLst/>
            </a:prstGeom>
            <a:noFill/>
            <a:ln w="476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34" name="Text Box 14"/>
            <p:cNvSpPr txBox="1">
              <a:spLocks noChangeArrowheads="1"/>
            </p:cNvSpPr>
            <p:nvPr/>
          </p:nvSpPr>
          <p:spPr bwMode="auto">
            <a:xfrm>
              <a:off x="2304" y="2208"/>
              <a:ext cx="139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Habit system</a:t>
              </a:r>
            </a:p>
            <a:p>
              <a:pPr algn="ctr"/>
              <a:r>
                <a:rPr lang="en-US"/>
                <a:t>Experience average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324600" y="2514600"/>
            <a:ext cx="2438400" cy="2362200"/>
            <a:chOff x="4040" y="2160"/>
            <a:chExt cx="1536" cy="1488"/>
          </a:xfrm>
        </p:grpSpPr>
        <p:sp>
          <p:nvSpPr>
            <p:cNvPr id="9222" name="Rectangle 16"/>
            <p:cNvSpPr>
              <a:spLocks noChangeArrowheads="1"/>
            </p:cNvSpPr>
            <p:nvPr/>
          </p:nvSpPr>
          <p:spPr bwMode="auto">
            <a:xfrm>
              <a:off x="4040" y="2160"/>
              <a:ext cx="1536" cy="14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223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2" y="2832"/>
              <a:ext cx="516" cy="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4232" y="3024"/>
              <a:ext cx="480" cy="367"/>
              <a:chOff x="1872" y="1344"/>
              <a:chExt cx="816" cy="624"/>
            </a:xfrm>
          </p:grpSpPr>
          <p:sp>
            <p:nvSpPr>
              <p:cNvPr id="9227" name="AutoShape 19"/>
              <p:cNvSpPr>
                <a:spLocks noChangeArrowheads="1"/>
              </p:cNvSpPr>
              <p:nvPr/>
            </p:nvSpPr>
            <p:spPr bwMode="auto">
              <a:xfrm>
                <a:off x="1872" y="1344"/>
                <a:ext cx="816" cy="624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9228" name="Picture 2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939" y="1517"/>
                <a:ext cx="537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225" name="Line 21"/>
            <p:cNvSpPr>
              <a:spLocks noChangeShapeType="1"/>
            </p:cNvSpPr>
            <p:nvPr/>
          </p:nvSpPr>
          <p:spPr bwMode="auto">
            <a:xfrm flipH="1">
              <a:off x="4760" y="31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26" name="Text Box 22"/>
            <p:cNvSpPr txBox="1">
              <a:spLocks noChangeArrowheads="1"/>
            </p:cNvSpPr>
            <p:nvPr/>
          </p:nvSpPr>
          <p:spPr bwMode="auto">
            <a:xfrm>
              <a:off x="4056" y="2188"/>
              <a:ext cx="14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Innate system</a:t>
              </a:r>
            </a:p>
            <a:p>
              <a:pPr algn="ctr"/>
              <a:r>
                <a:rPr lang="en-US"/>
                <a:t>Evolutionary strategy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Evaluating the future: Think hard</a:t>
            </a:r>
            <a:br>
              <a:rPr lang="en-US" smtClean="0"/>
            </a:br>
            <a:r>
              <a:rPr lang="en-US" smtClean="0"/>
              <a:t>Goal-directed decisions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095500"/>
            <a:ext cx="56388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4953000" y="4891088"/>
            <a:ext cx="318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 -&gt; S2 ; L -&gt; cheese 	+4</a:t>
            </a: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4959350" y="5195888"/>
            <a:ext cx="318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 -&gt; S2 ; R -&gt; X		0  </a:t>
            </a:r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4953000" y="5514975"/>
            <a:ext cx="318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 -&gt; S3 ; L -&gt; water	+1</a:t>
            </a:r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4953000" y="5799138"/>
            <a:ext cx="318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 -&gt; S3 ; R -&gt; carrot	+2</a:t>
            </a:r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 flipH="1" flipV="1">
            <a:off x="2819400" y="2895600"/>
            <a:ext cx="0" cy="685800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3742" name="Line 14"/>
          <p:cNvSpPr>
            <a:spLocks noChangeShapeType="1"/>
          </p:cNvSpPr>
          <p:nvPr/>
        </p:nvSpPr>
        <p:spPr bwMode="auto">
          <a:xfrm flipH="1">
            <a:off x="2819400" y="3581400"/>
            <a:ext cx="914400" cy="0"/>
          </a:xfrm>
          <a:prstGeom prst="line">
            <a:avLst/>
          </a:prstGeom>
          <a:noFill/>
          <a:ln w="2222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3744" name="Line 16"/>
          <p:cNvSpPr>
            <a:spLocks noChangeShapeType="1"/>
          </p:cNvSpPr>
          <p:nvPr/>
        </p:nvSpPr>
        <p:spPr bwMode="auto">
          <a:xfrm flipH="1">
            <a:off x="1981200" y="2514600"/>
            <a:ext cx="533400" cy="0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3745" name="Line 17"/>
          <p:cNvSpPr>
            <a:spLocks noChangeShapeType="1"/>
          </p:cNvSpPr>
          <p:nvPr/>
        </p:nvSpPr>
        <p:spPr bwMode="auto">
          <a:xfrm flipH="1">
            <a:off x="2936875" y="2514600"/>
            <a:ext cx="533400" cy="0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3746" name="Line 18"/>
          <p:cNvSpPr>
            <a:spLocks noChangeShapeType="1"/>
          </p:cNvSpPr>
          <p:nvPr/>
        </p:nvSpPr>
        <p:spPr bwMode="auto">
          <a:xfrm flipH="1" flipV="1">
            <a:off x="5257800" y="2819400"/>
            <a:ext cx="0" cy="685800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3747" name="Line 19"/>
          <p:cNvSpPr>
            <a:spLocks noChangeShapeType="1"/>
          </p:cNvSpPr>
          <p:nvPr/>
        </p:nvSpPr>
        <p:spPr bwMode="auto">
          <a:xfrm flipH="1">
            <a:off x="4343400" y="3505200"/>
            <a:ext cx="914400" cy="0"/>
          </a:xfrm>
          <a:prstGeom prst="line">
            <a:avLst/>
          </a:prstGeom>
          <a:noFill/>
          <a:ln w="2222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3748" name="Line 20"/>
          <p:cNvSpPr>
            <a:spLocks noChangeShapeType="1"/>
          </p:cNvSpPr>
          <p:nvPr/>
        </p:nvSpPr>
        <p:spPr bwMode="auto">
          <a:xfrm flipH="1">
            <a:off x="4876800" y="2438400"/>
            <a:ext cx="304800" cy="0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3749" name="Line 21"/>
          <p:cNvSpPr>
            <a:spLocks noChangeShapeType="1"/>
          </p:cNvSpPr>
          <p:nvPr/>
        </p:nvSpPr>
        <p:spPr bwMode="auto">
          <a:xfrm flipH="1">
            <a:off x="5334000" y="2438400"/>
            <a:ext cx="304800" cy="0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56" name="Text Box 22"/>
          <p:cNvSpPr txBox="1">
            <a:spLocks noChangeArrowheads="1"/>
          </p:cNvSpPr>
          <p:nvPr/>
        </p:nvSpPr>
        <p:spPr bwMode="auto">
          <a:xfrm>
            <a:off x="838200" y="6165850"/>
            <a:ext cx="330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General solution: search a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autoUpdateAnimBg="0"/>
      <p:bldP spid="73737" grpId="0" autoUpdateAnimBg="0"/>
      <p:bldP spid="73738" grpId="0" autoUpdateAnimBg="0"/>
      <p:bldP spid="73739" grpId="0" autoUpdateAnimBg="0"/>
      <p:bldP spid="73740" grpId="0" animBg="1"/>
      <p:bldP spid="73740" grpId="1" animBg="1"/>
      <p:bldP spid="73742" grpId="0" animBg="1"/>
      <p:bldP spid="73742" grpId="1" animBg="1"/>
      <p:bldP spid="73744" grpId="0" animBg="1"/>
      <p:bldP spid="73744" grpId="1" animBg="1"/>
      <p:bldP spid="73745" grpId="0" animBg="1"/>
      <p:bldP spid="73745" grpId="1" animBg="1"/>
      <p:bldP spid="73746" grpId="0" animBg="1"/>
      <p:bldP spid="73747" grpId="0" animBg="1"/>
      <p:bldP spid="73748" grpId="0" animBg="1"/>
      <p:bldP spid="73748" grpId="1" animBg="1"/>
      <p:bldP spid="737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&#10;psychtree.jpg                                                  000DF213Macintosh HD                   C2C8C16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581400"/>
            <a:ext cx="5486400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Often, this is not feasible. Take chess.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4648200" cy="3457575"/>
          </a:xfrm>
        </p:spPr>
        <p:txBody>
          <a:bodyPr/>
          <a:lstStyle/>
          <a:p>
            <a:pPr eaLnBrk="1" hangingPunct="1"/>
            <a:r>
              <a:rPr lang="en-US" sz="2400" smtClean="0"/>
              <a:t>Each move 30 odd choices</a:t>
            </a:r>
          </a:p>
          <a:p>
            <a:pPr eaLnBrk="1" hangingPunct="1"/>
            <a:r>
              <a:rPr lang="en-US" sz="2400" smtClean="0"/>
              <a:t>30</a:t>
            </a:r>
            <a:r>
              <a:rPr lang="en-US" sz="2400" baseline="30000" smtClean="0"/>
              <a:t>40</a:t>
            </a:r>
            <a:r>
              <a:rPr lang="en-US" sz="2400" smtClean="0"/>
              <a:t>? </a:t>
            </a:r>
          </a:p>
          <a:p>
            <a:pPr eaLnBrk="1" hangingPunct="1"/>
            <a:r>
              <a:rPr lang="en-US" sz="2400" smtClean="0"/>
              <a:t>MANY!!!</a:t>
            </a:r>
          </a:p>
          <a:p>
            <a:pPr lvl="1" eaLnBrk="1" hangingPunct="1"/>
            <a:r>
              <a:rPr lang="en-US" sz="2000" smtClean="0"/>
              <a:t>Legal boards ~10</a:t>
            </a:r>
            <a:r>
              <a:rPr lang="en-US" baseline="30000" smtClean="0"/>
              <a:t>123</a:t>
            </a:r>
            <a:endParaRPr lang="en-US" sz="2000" smtClean="0"/>
          </a:p>
          <a:p>
            <a:pPr eaLnBrk="1" hangingPunct="1"/>
            <a:r>
              <a:rPr lang="en-US" sz="2400" smtClean="0"/>
              <a:t>Can’t just do full tree search.</a:t>
            </a:r>
          </a:p>
        </p:txBody>
      </p:sp>
      <p:pic>
        <p:nvPicPr>
          <p:cNvPr id="11269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81800" y="1752600"/>
            <a:ext cx="1766888" cy="236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So…?</a:t>
            </a:r>
          </a:p>
        </p:txBody>
      </p:sp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057400"/>
            <a:ext cx="5180013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2743200" y="5715000"/>
            <a:ext cx="3803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How do players do it?</a:t>
            </a:r>
          </a:p>
          <a:p>
            <a:pPr algn="ctr"/>
            <a:r>
              <a:rPr lang="en-US"/>
              <a:t>How did Deep Blue beat Kasparov?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Evaluating the future… just try it out?</a:t>
            </a:r>
            <a:br>
              <a:rPr lang="en-US" smtClean="0"/>
            </a:br>
            <a:r>
              <a:rPr lang="en-US" smtClean="0"/>
              <a:t>Habits 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095500"/>
            <a:ext cx="56388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4130675" y="6400800"/>
            <a:ext cx="470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Choose action more if expected value higher</a:t>
            </a: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1447800" y="1843088"/>
            <a:ext cx="444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+4</a:t>
            </a:r>
          </a:p>
        </p:txBody>
      </p:sp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3336925" y="17891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4343400" y="1789113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-2</a:t>
            </a:r>
          </a:p>
        </p:txBody>
      </p:sp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5851525" y="1766888"/>
            <a:ext cx="444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+2</a:t>
            </a:r>
          </a:p>
        </p:txBody>
      </p:sp>
      <p:sp>
        <p:nvSpPr>
          <p:cNvPr id="13321" name="Text Box 12"/>
          <p:cNvSpPr txBox="1">
            <a:spLocks noChangeArrowheads="1"/>
          </p:cNvSpPr>
          <p:nvPr/>
        </p:nvSpPr>
        <p:spPr bwMode="auto">
          <a:xfrm>
            <a:off x="822325" y="4989513"/>
            <a:ext cx="5892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V(state) = V(state) + learning rate  x  prediction error</a:t>
            </a:r>
          </a:p>
          <a:p>
            <a:r>
              <a:rPr lang="en-US"/>
              <a:t>Prediction should be:     reward + V(next state)</a:t>
            </a:r>
          </a:p>
          <a:p>
            <a:r>
              <a:rPr lang="en-US"/>
              <a:t>But it is:                          V(state)</a:t>
            </a:r>
          </a:p>
          <a:p>
            <a:r>
              <a:rPr lang="en-US"/>
              <a:t>Prediction error              reward + V(next state) - V(state)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2327</Words>
  <Application>Microsoft Office PowerPoint</Application>
  <PresentationFormat>On-screen Show (4:3)</PresentationFormat>
  <Paragraphs>356</Paragraphs>
  <Slides>31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The imperfect brain: Rationality and the limits of knowledge</vt:lpstr>
      <vt:lpstr>Why are choices hard? </vt:lpstr>
      <vt:lpstr>The future, in the long term</vt:lpstr>
      <vt:lpstr>Making optimal decisions</vt:lpstr>
      <vt:lpstr>Many decision systems in parallel</vt:lpstr>
      <vt:lpstr>Evaluating the future: Think hard Goal-directed decisions</vt:lpstr>
      <vt:lpstr>Often, this is not feasible. Take chess. </vt:lpstr>
      <vt:lpstr>So…?</vt:lpstr>
      <vt:lpstr>Evaluating the future… just try it out? Habits </vt:lpstr>
      <vt:lpstr>Evaluating the future… just try it out? Habits </vt:lpstr>
      <vt:lpstr>Evaluating the future: habit learning over time </vt:lpstr>
      <vt:lpstr>Use clever heuristics, position evaluation…</vt:lpstr>
      <vt:lpstr>Devaluation</vt:lpstr>
      <vt:lpstr>Evaluating the future… actually, let’s not! Innate simple strategies</vt:lpstr>
      <vt:lpstr>Innate evolutionary strategies</vt:lpstr>
      <vt:lpstr>Innate evolutionary strategies</vt:lpstr>
      <vt:lpstr>Many decision systems in parallel</vt:lpstr>
      <vt:lpstr>Poor economists. People are pretty irrational.</vt:lpstr>
      <vt:lpstr>Poor economists. People are pretty irrational.</vt:lpstr>
      <vt:lpstr>Poor economists. People are pretty irrational.</vt:lpstr>
      <vt:lpstr>Poor economists. People are pretty irrational.</vt:lpstr>
      <vt:lpstr>Poor economists. People are pretty irrational.</vt:lpstr>
      <vt:lpstr>And chicken pretty stupid?</vt:lpstr>
      <vt:lpstr>Clever innate strategies</vt:lpstr>
      <vt:lpstr>Simple is better at times: cars</vt:lpstr>
      <vt:lpstr>Sometimes knowledge hurts</vt:lpstr>
      <vt:lpstr>Simple is better at times: doctors</vt:lpstr>
      <vt:lpstr>Discussion</vt:lpstr>
      <vt:lpstr>I can resist anything but temptation</vt:lpstr>
      <vt:lpstr>Innate evolutionary strategies in the brain</vt:lpstr>
      <vt:lpstr>Let’s play XOX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imperfect brain: Rationality and the limits of knowledge</dc:title>
  <dc:creator>sage</dc:creator>
  <cp:lastModifiedBy>sage</cp:lastModifiedBy>
  <cp:revision>1</cp:revision>
  <dcterms:created xsi:type="dcterms:W3CDTF">2011-03-01T11:19:02Z</dcterms:created>
  <dcterms:modified xsi:type="dcterms:W3CDTF">2011-03-01T11:19:21Z</dcterms:modified>
</cp:coreProperties>
</file>