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Default Extension="jpeg" ContentType="image/jpeg"/>
  <Default Extension="xml" ContentType="application/xml"/>
  <Override PartName="/ppt/slides/slide9.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sldIdLst>
    <p:sldId id="256" r:id="rId2"/>
    <p:sldId id="268" r:id="rId3"/>
    <p:sldId id="267" r:id="rId4"/>
    <p:sldId id="263" r:id="rId5"/>
    <p:sldId id="258" r:id="rId6"/>
    <p:sldId id="265" r:id="rId7"/>
    <p:sldId id="269" r:id="rId8"/>
    <p:sldId id="270" r:id="rId9"/>
    <p:sldId id="262" r:id="rId10"/>
    <p:sldId id="259" r:id="rId11"/>
    <p:sldId id="271" r:id="rId12"/>
    <p:sldId id="272" r:id="rId13"/>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7354" autoAdjust="0"/>
    <p:restoredTop sz="94660"/>
  </p:normalViewPr>
  <p:slideViewPr>
    <p:cSldViewPr>
      <p:cViewPr>
        <p:scale>
          <a:sx n="75" d="100"/>
          <a:sy n="75" d="100"/>
        </p:scale>
        <p:origin x="-1752" y="-10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25900216-12F8-4234-B45A-C0FD6AE6B59B}" type="slidenum">
              <a:rPr lang="en-GB"/>
              <a:pPr>
                <a:defRPr/>
              </a:pPr>
              <a:t>‹#›</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280179637"/>
      </p:ext>
    </p:extLst>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6DD1F2D1-4EC9-44EF-B9B5-35D7729C0354}" type="slidenum">
              <a:rPr lang="en-GB"/>
              <a:pPr>
                <a:defRPr/>
              </a:pPr>
              <a:t>‹#›</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796395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B28F5B34-6FA7-45BE-A3F1-E0C5191783F2}" type="slidenum">
              <a:rPr lang="en-GB"/>
              <a:pPr>
                <a:defRPr/>
              </a:pPr>
              <a:t>‹#›</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440758104"/>
      </p:ext>
    </p:extLst>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16D0997C-BD2E-4F69-8CB4-65BB8D583ABB}" type="slidenum">
              <a:rPr lang="en-GB"/>
              <a:pPr>
                <a:defRPr/>
              </a:pPr>
              <a:t>‹#›</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993119499"/>
      </p:ext>
    </p:extLst>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38430EAD-B421-4C8B-BE95-1A7F89F5F35F}" type="slidenum">
              <a:rPr lang="en-GB"/>
              <a:pPr>
                <a:defRPr/>
              </a:pPr>
              <a:t>‹#›</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12115885"/>
      </p:ext>
    </p:extLst>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03ECD10B-1C42-4CC4-98F2-9C550925C174}" type="slidenum">
              <a:rPr lang="en-GB"/>
              <a:pPr>
                <a:defRPr/>
              </a:pPr>
              <a:t>‹#›</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517936782"/>
      </p:ext>
    </p:extLst>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716A39E3-1450-4355-AA7D-AB743BFDA23C}" type="slidenum">
              <a:rPr lang="en-GB"/>
              <a:pPr>
                <a:defRPr/>
              </a:pPr>
              <a:t>‹#›</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297349982"/>
      </p:ext>
    </p:extLst>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C6D0726E-B497-4295-A1C3-168729187C08}" type="slidenum">
              <a:rPr lang="en-GB"/>
              <a:pPr>
                <a:defRPr/>
              </a:pPr>
              <a:t>‹#›</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156734554"/>
      </p:ext>
    </p:extLst>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64C69645-899B-41A9-9C72-F5DD0E581327}" type="slidenum">
              <a:rPr lang="en-GB"/>
              <a:pPr>
                <a:defRPr/>
              </a:pPr>
              <a:t>‹#›</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938194332"/>
      </p:ext>
    </p:extLst>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BDB31479-5946-4E0C-875C-59733582FDA4}" type="slidenum">
              <a:rPr lang="en-GB"/>
              <a:pPr>
                <a:defRPr/>
              </a:pPr>
              <a:t>‹#›</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07661775"/>
      </p:ext>
    </p:extLst>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FC964007-FD75-4BA6-8A25-55322A4C2EDC}" type="slidenum">
              <a:rPr lang="en-GB"/>
              <a:pPr>
                <a:defRPr/>
              </a:pPr>
              <a:t>‹#›</a:t>
            </a:fld>
            <a:endParaRPr lang="en-GB"/>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40922808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6FA4EA24-B10A-4CFC-8687-2639A357F510}" type="slidenum">
              <a:rPr lang="en-GB"/>
              <a:pPr>
                <a:defRPr/>
              </a:pPr>
              <a:t>‹#›</a:t>
            </a:fld>
            <a:endParaRPr lang="en-GB"/>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http://modesimages.norfolk.gov.uk/images/fineart/PCF0164.jp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en-GB" dirty="0" smtClean="0"/>
              <a:t>What’s Happened to Childhood?</a:t>
            </a:r>
          </a:p>
        </p:txBody>
      </p:sp>
      <p:sp>
        <p:nvSpPr>
          <p:cNvPr id="2051" name="Rectangle 3"/>
          <p:cNvSpPr>
            <a:spLocks noGrp="1" noChangeArrowheads="1"/>
          </p:cNvSpPr>
          <p:nvPr>
            <p:ph type="subTitle" idx="1"/>
          </p:nvPr>
        </p:nvSpPr>
        <p:spPr/>
        <p:txBody>
          <a:bodyPr/>
          <a:lstStyle/>
          <a:p>
            <a:pPr eaLnBrk="1" hangingPunct="1"/>
            <a:r>
              <a:rPr lang="en-GB" smtClean="0"/>
              <a:t>Hugh Cunningham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6146" name="Picture 2" descr="DDC740C9"/>
          <p:cNvPicPr>
            <a:picLocks noChangeAspect="1" noChangeArrowheads="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t="76434" r="34937"/>
          <a:stretch>
            <a:fillRect/>
          </a:stretch>
        </p:blipFill>
        <p:spPr bwMode="auto">
          <a:xfrm>
            <a:off x="395288" y="1196975"/>
            <a:ext cx="8569325" cy="4140200"/>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Lloyd de </a:t>
            </a:r>
            <a:r>
              <a:rPr lang="en-GB" dirty="0" err="1" smtClean="0"/>
              <a:t>Mause</a:t>
            </a:r>
            <a:r>
              <a:rPr lang="en-GB" dirty="0" smtClean="0"/>
              <a:t>, </a:t>
            </a:r>
            <a:r>
              <a:rPr lang="en-GB" i="1" dirty="0" smtClean="0"/>
              <a:t>The History of Childhood </a:t>
            </a:r>
            <a:r>
              <a:rPr lang="en-GB" dirty="0" smtClean="0"/>
              <a:t>(1974)</a:t>
            </a:r>
            <a:endParaRPr lang="en-GB" dirty="0"/>
          </a:p>
        </p:txBody>
      </p:sp>
      <p:sp>
        <p:nvSpPr>
          <p:cNvPr id="3" name="Content Placeholder 2"/>
          <p:cNvSpPr>
            <a:spLocks noGrp="1"/>
          </p:cNvSpPr>
          <p:nvPr>
            <p:ph idx="1"/>
          </p:nvPr>
        </p:nvSpPr>
        <p:spPr/>
        <p:txBody>
          <a:bodyPr/>
          <a:lstStyle/>
          <a:p>
            <a:r>
              <a:rPr lang="en-GB" dirty="0" smtClean="0"/>
              <a:t>‘The further back in history one goes, the lower the level of child care, and the more likely children are to be killed, abandoned, beaten, terrorized, and sexually abused.’</a:t>
            </a:r>
          </a:p>
          <a:p>
            <a:endParaRPr lang="en-GB" dirty="0"/>
          </a:p>
          <a:p>
            <a:r>
              <a:rPr lang="en-GB" dirty="0" smtClean="0"/>
              <a:t>The  6 stages of parent-child relations: </a:t>
            </a:r>
          </a:p>
          <a:p>
            <a:r>
              <a:rPr lang="en-GB" dirty="0" err="1"/>
              <a:t>i</a:t>
            </a:r>
            <a:r>
              <a:rPr lang="en-GB" dirty="0" err="1" smtClean="0"/>
              <a:t>nfanticidal</a:t>
            </a:r>
            <a:r>
              <a:rPr lang="en-GB" dirty="0" smtClean="0"/>
              <a:t>			intrusive</a:t>
            </a:r>
          </a:p>
          <a:p>
            <a:r>
              <a:rPr lang="en-GB" dirty="0"/>
              <a:t>a</a:t>
            </a:r>
            <a:r>
              <a:rPr lang="en-GB" dirty="0" smtClean="0"/>
              <a:t>bandonment		socialisation</a:t>
            </a:r>
          </a:p>
          <a:p>
            <a:r>
              <a:rPr lang="en-GB" dirty="0"/>
              <a:t>a</a:t>
            </a:r>
            <a:r>
              <a:rPr lang="en-GB" dirty="0" smtClean="0"/>
              <a:t>mbivalent			helping</a:t>
            </a:r>
          </a:p>
          <a:p>
            <a:endParaRPr lang="en-GB" dirty="0" smtClean="0"/>
          </a:p>
          <a:p>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123646727"/>
      </p:ext>
    </p:extLst>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UNICEF Survey 2013</a:t>
            </a:r>
            <a:endParaRPr lang="en-GB" dirty="0"/>
          </a:p>
        </p:txBody>
      </p:sp>
      <p:sp>
        <p:nvSpPr>
          <p:cNvPr id="3" name="Content Placeholder 2"/>
          <p:cNvSpPr>
            <a:spLocks noGrp="1"/>
          </p:cNvSpPr>
          <p:nvPr>
            <p:ph idx="1"/>
          </p:nvPr>
        </p:nvSpPr>
        <p:spPr/>
        <p:txBody>
          <a:bodyPr/>
          <a:lstStyle/>
          <a:p>
            <a:r>
              <a:rPr lang="en-GB" dirty="0" smtClean="0"/>
              <a:t>Over first decade of 21</a:t>
            </a:r>
            <a:r>
              <a:rPr lang="en-GB" baseline="30000" dirty="0" smtClean="0"/>
              <a:t>st</a:t>
            </a:r>
            <a:r>
              <a:rPr lang="en-GB" dirty="0" smtClean="0"/>
              <a:t> century in Britain:</a:t>
            </a:r>
          </a:p>
          <a:p>
            <a:pPr lvl="1"/>
            <a:r>
              <a:rPr lang="en-GB" dirty="0" smtClean="0"/>
              <a:t>Decline in infant mortality </a:t>
            </a:r>
          </a:p>
          <a:p>
            <a:pPr lvl="1"/>
            <a:r>
              <a:rPr lang="en-GB" dirty="0" smtClean="0"/>
              <a:t>Decline in child poverty levels</a:t>
            </a:r>
          </a:p>
          <a:p>
            <a:pPr lvl="1"/>
            <a:r>
              <a:rPr lang="en-GB" dirty="0" smtClean="0"/>
              <a:t>Decline in being bullied</a:t>
            </a:r>
          </a:p>
          <a:p>
            <a:pPr lvl="1"/>
            <a:r>
              <a:rPr lang="en-GB" dirty="0" smtClean="0"/>
              <a:t>Decline in incidence of fighting</a:t>
            </a:r>
          </a:p>
          <a:p>
            <a:pPr lvl="1"/>
            <a:r>
              <a:rPr lang="en-GB" dirty="0" smtClean="0"/>
              <a:t>Decline in drunkenness</a:t>
            </a:r>
          </a:p>
          <a:p>
            <a:pPr lvl="1"/>
            <a:r>
              <a:rPr lang="en-GB" dirty="0" smtClean="0"/>
              <a:t>Decline in cannabis use</a:t>
            </a:r>
          </a:p>
          <a:p>
            <a:pPr lvl="1"/>
            <a:r>
              <a:rPr lang="en-GB" dirty="0" smtClean="0"/>
              <a:t>Decline in being overweight</a:t>
            </a:r>
          </a:p>
          <a:p>
            <a:pPr lvl="1"/>
            <a:r>
              <a:rPr lang="en-GB" dirty="0" smtClean="0"/>
              <a:t>86% self-reported life satisfaction</a:t>
            </a:r>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21942794"/>
      </p:ext>
    </p:extLst>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endParaRPr lang="en-US" altLang="en-US" smtClean="0"/>
          </a:p>
        </p:txBody>
      </p:sp>
      <p:sp>
        <p:nvSpPr>
          <p:cNvPr id="3075" name="Rectangle 3"/>
          <p:cNvSpPr>
            <a:spLocks noGrp="1" noChangeArrowheads="1"/>
          </p:cNvSpPr>
          <p:nvPr>
            <p:ph type="subTitle" idx="1"/>
          </p:nvPr>
        </p:nvSpPr>
        <p:spPr/>
        <p:txBody>
          <a:bodyPr/>
          <a:lstStyle/>
          <a:p>
            <a:pPr eaLnBrk="1" hangingPunct="1"/>
            <a:endParaRPr lang="en-US" altLang="en-US" smtClean="0"/>
          </a:p>
        </p:txBody>
      </p:sp>
      <p:pic>
        <p:nvPicPr>
          <p:cNvPr id="3076" name="Picture 4" descr="http://modesimages.norfolk.gov.uk/images/fineart/PCF0164.jpg"/>
          <p:cNvPicPr>
            <a:picLocks noChangeAspect="1" noChangeArrowheads="1"/>
          </p:cNvPicPr>
          <p:nvPr/>
        </p:nvPicPr>
        <p:blipFill>
          <a:blip r:embed="rId2" r:link="rId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539750" y="1700213"/>
            <a:ext cx="8315325" cy="3889375"/>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2285350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Isaac Watts (1715)</a:t>
            </a:r>
            <a:endParaRPr lang="en-GB" dirty="0"/>
          </a:p>
        </p:txBody>
      </p:sp>
      <p:sp>
        <p:nvSpPr>
          <p:cNvPr id="3" name="Content Placeholder 2"/>
          <p:cNvSpPr>
            <a:spLocks noGrp="1"/>
          </p:cNvSpPr>
          <p:nvPr>
            <p:ph idx="1"/>
          </p:nvPr>
        </p:nvSpPr>
        <p:spPr/>
        <p:txBody>
          <a:bodyPr/>
          <a:lstStyle/>
          <a:p>
            <a:pPr>
              <a:buNone/>
            </a:pPr>
            <a:r>
              <a:rPr lang="en-GB" dirty="0" smtClean="0"/>
              <a:t> </a:t>
            </a:r>
          </a:p>
          <a:p>
            <a:pPr>
              <a:buNone/>
            </a:pPr>
            <a:r>
              <a:rPr lang="en-GB" dirty="0" smtClean="0"/>
              <a:t>	There </a:t>
            </a:r>
            <a:r>
              <a:rPr lang="en-GB" dirty="0"/>
              <a:t>is an hour when I must die,</a:t>
            </a:r>
            <a:endParaRPr lang="en-GB" dirty="0" smtClean="0"/>
          </a:p>
          <a:p>
            <a:pPr>
              <a:buNone/>
            </a:pPr>
            <a:r>
              <a:rPr lang="en-GB" dirty="0" smtClean="0"/>
              <a:t>		</a:t>
            </a:r>
            <a:r>
              <a:rPr lang="en-GB" dirty="0" smtClean="0"/>
              <a:t>Nor </a:t>
            </a:r>
            <a:r>
              <a:rPr lang="en-GB" dirty="0"/>
              <a:t>do I know how soon ‘twill come.</a:t>
            </a:r>
            <a:endParaRPr lang="en-GB" dirty="0" smtClean="0"/>
          </a:p>
          <a:p>
            <a:pPr>
              <a:buNone/>
            </a:pPr>
            <a:r>
              <a:rPr lang="en-GB" dirty="0" smtClean="0"/>
              <a:t>	A thousand children, young as I,</a:t>
            </a:r>
          </a:p>
          <a:p>
            <a:pPr>
              <a:buNone/>
            </a:pPr>
            <a:r>
              <a:rPr lang="en-GB" dirty="0" smtClean="0"/>
              <a:t>		</a:t>
            </a:r>
            <a:r>
              <a:rPr lang="en-GB" dirty="0" smtClean="0"/>
              <a:t>Are </a:t>
            </a:r>
            <a:r>
              <a:rPr lang="en-GB" dirty="0" err="1"/>
              <a:t>call’d</a:t>
            </a:r>
            <a:r>
              <a:rPr lang="en-GB" dirty="0"/>
              <a:t> by death to hear their doom.</a:t>
            </a:r>
          </a:p>
          <a:p>
            <a:pPr>
              <a:buNone/>
            </a:pPr>
            <a:r>
              <a:rPr lang="en-GB" dirty="0"/>
              <a:t> </a:t>
            </a:r>
          </a:p>
          <a:p>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050987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GB" smtClean="0"/>
              <a:t>William Blake ‘Songs of Innocence’ (1789)</a:t>
            </a:r>
          </a:p>
        </p:txBody>
      </p:sp>
      <p:sp>
        <p:nvSpPr>
          <p:cNvPr id="4099" name="Content Placeholder 2"/>
          <p:cNvSpPr>
            <a:spLocks noGrp="1"/>
          </p:cNvSpPr>
          <p:nvPr>
            <p:ph idx="1"/>
          </p:nvPr>
        </p:nvSpPr>
        <p:spPr/>
        <p:txBody>
          <a:bodyPr/>
          <a:lstStyle/>
          <a:p>
            <a:r>
              <a:rPr lang="en-GB" smtClean="0"/>
              <a:t>‘I have no name;</a:t>
            </a:r>
          </a:p>
          <a:p>
            <a:r>
              <a:rPr lang="en-GB" smtClean="0"/>
              <a:t>I am but two days old.’</a:t>
            </a:r>
          </a:p>
          <a:p>
            <a:r>
              <a:rPr lang="en-GB" smtClean="0"/>
              <a:t>What shall I call thee?</a:t>
            </a:r>
          </a:p>
          <a:p>
            <a:r>
              <a:rPr lang="en-GB" smtClean="0"/>
              <a:t>‘I happy am,</a:t>
            </a:r>
          </a:p>
          <a:p>
            <a:r>
              <a:rPr lang="en-GB" smtClean="0"/>
              <a:t>Joy is my name.’</a:t>
            </a:r>
          </a:p>
          <a:p>
            <a:r>
              <a:rPr lang="en-GB" smtClean="0"/>
              <a:t>Sweet joy befall thee!</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4463171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GB" sz="4000" smtClean="0"/>
              <a:t>Joshua Reynolds</a:t>
            </a:r>
            <a:br>
              <a:rPr lang="en-GB" sz="4000" smtClean="0"/>
            </a:br>
            <a:r>
              <a:rPr lang="en-GB" sz="4000" smtClean="0"/>
              <a:t>The Age of Innocence</a:t>
            </a:r>
          </a:p>
        </p:txBody>
      </p:sp>
      <p:sp>
        <p:nvSpPr>
          <p:cNvPr id="4099" name="Rectangle 3"/>
          <p:cNvSpPr>
            <a:spLocks noGrp="1" noChangeArrowheads="1"/>
          </p:cNvSpPr>
          <p:nvPr>
            <p:ph type="body" idx="1"/>
          </p:nvPr>
        </p:nvSpPr>
        <p:spPr/>
        <p:txBody>
          <a:bodyPr/>
          <a:lstStyle/>
          <a:p>
            <a:pPr eaLnBrk="1" hangingPunct="1"/>
            <a:endParaRPr lang="en-US" smtClean="0"/>
          </a:p>
        </p:txBody>
      </p:sp>
      <p:pic>
        <p:nvPicPr>
          <p:cNvPr id="4100" name="Picture 4" descr="N00307_8"/>
          <p:cNvPicPr>
            <a:picLocks noChangeAspect="1" noChangeArrowheads="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3851275" y="2205038"/>
            <a:ext cx="1971675" cy="2438400"/>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5362" name="Picture 2" descr="BB7BED51"/>
          <p:cNvPicPr>
            <a:picLocks noChangeAspect="1" noChangeArrowheads="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l="21637" b="49980"/>
          <a:stretch>
            <a:fillRect/>
          </a:stretch>
        </p:blipFill>
        <p:spPr bwMode="auto">
          <a:xfrm>
            <a:off x="971550" y="493713"/>
            <a:ext cx="7488238" cy="5981700"/>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2108434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 Clarke Hall (1897)</a:t>
            </a:r>
            <a:endParaRPr lang="en-GB" dirty="0"/>
          </a:p>
        </p:txBody>
      </p:sp>
      <p:sp>
        <p:nvSpPr>
          <p:cNvPr id="3" name="Content Placeholder 2"/>
          <p:cNvSpPr>
            <a:spLocks noGrp="1"/>
          </p:cNvSpPr>
          <p:nvPr>
            <p:ph idx="1"/>
          </p:nvPr>
        </p:nvSpPr>
        <p:spPr/>
        <p:txBody>
          <a:bodyPr/>
          <a:lstStyle/>
          <a:p>
            <a:r>
              <a:rPr lang="en-GB" sz="2800" dirty="0" smtClean="0"/>
              <a:t>‘The </a:t>
            </a:r>
            <a:r>
              <a:rPr lang="en-GB" sz="2800" dirty="0"/>
              <a:t>great Juggernaut car of unscrupulous commercialism, private greed, and domestic inhumanity rolled upon its way with none to hinder. Tracing our way back down the dim avenues of the years, we see the white and mouldering bones of the child victims which its cruel wheels have crushed</a:t>
            </a:r>
            <a:r>
              <a:rPr lang="en-GB" sz="2800" dirty="0" smtClean="0"/>
              <a:t>’.</a:t>
            </a:r>
          </a:p>
          <a:p>
            <a:r>
              <a:rPr lang="en-GB" sz="2800" dirty="0" smtClean="0"/>
              <a:t>Year by year </a:t>
            </a:r>
            <a:r>
              <a:rPr lang="en-GB" sz="2800" dirty="0"/>
              <a:t>‘the number of its victims becomes more few, the shout of the happy, rescued children more loud and more </a:t>
            </a:r>
            <a:r>
              <a:rPr lang="en-GB" sz="2800" dirty="0" smtClean="0"/>
              <a:t>glad’.</a:t>
            </a:r>
            <a:r>
              <a:rPr lang="en-GB" dirty="0" smtClean="0"/>
              <a:t> </a:t>
            </a:r>
            <a:endParaRPr lang="en-GB" dirty="0"/>
          </a:p>
          <a:p>
            <a:pPr marL="0" indent="0">
              <a:buNone/>
            </a:pPr>
            <a:r>
              <a:rPr lang="en-GB" dirty="0"/>
              <a:t> </a:t>
            </a:r>
          </a:p>
          <a:p>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52313477"/>
      </p:ext>
    </p:extLst>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60648"/>
            <a:ext cx="8229600" cy="1143000"/>
          </a:xfrm>
        </p:spPr>
        <p:txBody>
          <a:bodyPr/>
          <a:lstStyle/>
          <a:p>
            <a:r>
              <a:rPr lang="en-GB" i="1" dirty="0" smtClean="0"/>
              <a:t>City Sparrows</a:t>
            </a:r>
            <a:endParaRPr lang="en-GB" i="1" dirty="0"/>
          </a:p>
        </p:txBody>
      </p:sp>
      <p:sp>
        <p:nvSpPr>
          <p:cNvPr id="3" name="Content Placeholder 2"/>
          <p:cNvSpPr>
            <a:spLocks noGrp="1"/>
          </p:cNvSpPr>
          <p:nvPr>
            <p:ph idx="1"/>
          </p:nvPr>
        </p:nvSpPr>
        <p:spPr/>
        <p:txBody>
          <a:bodyPr/>
          <a:lstStyle/>
          <a:p>
            <a:r>
              <a:rPr lang="en-GB" sz="2400" dirty="0"/>
              <a:t>Sixty years ago, when [Victoria] came to the throne…the children of the nation were, in thousands of instances, being done to death, morally and physically, in wretched homes, in which they slowly pined and starved to death; in factories closely confined, and set to watch the droning, turning wheels, until released sick and faint at night, they crept wearily home with no heart to rejoice in their childhood - no thought but to rest. And worse still, down in the dark mines underground, little, helpless, naked children toiled in the coal-pits. Think what that must have been, you children who love the bright sunshine and the green fields.</a:t>
            </a:r>
          </a:p>
          <a:p>
            <a:endParaRPr lang="en-GB"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158973024"/>
      </p:ext>
    </p:extLst>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sz="4000" smtClean="0"/>
              <a:t>Kate Greenaway</a:t>
            </a:r>
            <a:br>
              <a:rPr lang="en-GB" sz="4000" smtClean="0"/>
            </a:br>
            <a:r>
              <a:rPr lang="en-GB" sz="4000" smtClean="0"/>
              <a:t>Hark, Hark, the Dogs do Bark</a:t>
            </a:r>
          </a:p>
        </p:txBody>
      </p:sp>
      <p:sp>
        <p:nvSpPr>
          <p:cNvPr id="5123" name="Rectangle 3"/>
          <p:cNvSpPr>
            <a:spLocks noGrp="1" noChangeArrowheads="1"/>
          </p:cNvSpPr>
          <p:nvPr>
            <p:ph type="body" idx="1"/>
          </p:nvPr>
        </p:nvSpPr>
        <p:spPr/>
        <p:txBody>
          <a:bodyPr/>
          <a:lstStyle/>
          <a:p>
            <a:pPr eaLnBrk="1" hangingPunct="1"/>
            <a:endParaRPr lang="en-US" smtClean="0"/>
          </a:p>
        </p:txBody>
      </p:sp>
      <p:pic>
        <p:nvPicPr>
          <p:cNvPr id="5124" name="Picture 4" descr="Hark! Hark! The Dogs Do Bark - English Children's Songs - England - Mama Lisa's World: Children's Songs and Rhymes from Around the World, Intro Image"/>
          <p:cNvPicPr>
            <a:picLocks noChangeAspect="1" noChangeArrowheads="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2700338" y="1773238"/>
            <a:ext cx="3990975" cy="4705350"/>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164</TotalTime>
  <Words>466</Words>
  <Application>Microsoft Macintosh PowerPoint</Application>
  <PresentationFormat>On-screen Show (4:3)</PresentationFormat>
  <Paragraphs>41</Paragraphs>
  <Slides>12</Slides>
  <Notes>0</Notes>
  <HiddenSlides>0</HiddenSlides>
  <MMClips>0</MMClips>
  <ScaleCrop>false</ScaleCrop>
  <HeadingPairs>
    <vt:vector size="4" baseType="variant">
      <vt:variant>
        <vt:lpstr>Design Template</vt:lpstr>
      </vt:variant>
      <vt:variant>
        <vt:i4>1</vt:i4>
      </vt:variant>
      <vt:variant>
        <vt:lpstr>Slide Titles</vt:lpstr>
      </vt:variant>
      <vt:variant>
        <vt:i4>12</vt:i4>
      </vt:variant>
    </vt:vector>
  </HeadingPairs>
  <TitlesOfParts>
    <vt:vector size="13" baseType="lpstr">
      <vt:lpstr>Default Design</vt:lpstr>
      <vt:lpstr>What’s Happened to Childhood?</vt:lpstr>
      <vt:lpstr>Slide 2</vt:lpstr>
      <vt:lpstr>Isaac Watts (1715)</vt:lpstr>
      <vt:lpstr>William Blake ‘Songs of Innocence’ (1789)</vt:lpstr>
      <vt:lpstr>Joshua Reynolds The Age of Innocence</vt:lpstr>
      <vt:lpstr>Slide 6</vt:lpstr>
      <vt:lpstr>W. Clarke Hall (1897)</vt:lpstr>
      <vt:lpstr>City Sparrows</vt:lpstr>
      <vt:lpstr>Kate Greenaway Hark, Hark, the Dogs do Bark</vt:lpstr>
      <vt:lpstr>Slide 10</vt:lpstr>
      <vt:lpstr>Lloyd de Mause, The History of Childhood (1974)</vt:lpstr>
      <vt:lpstr>UNICEF Survey 2013</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Invention of Childhood</dc:title>
  <dc:creator>Hugh Cunningham</dc:creator>
  <cp:lastModifiedBy>Mohamed Talbi</cp:lastModifiedBy>
  <cp:revision>15</cp:revision>
  <dcterms:created xsi:type="dcterms:W3CDTF">2014-02-06T14:33:59Z</dcterms:created>
  <dcterms:modified xsi:type="dcterms:W3CDTF">2014-02-06T14:39:28Z</dcterms:modified>
</cp:coreProperties>
</file>